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1" r:id="rId1"/>
  </p:sldMasterIdLst>
  <p:notesMasterIdLst>
    <p:notesMasterId r:id="rId8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4341F8-247C-42FC-931A-AF227946D736}">
  <a:tblStyle styleId="{5C4341F8-247C-42FC-931A-AF227946D73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85"/>
    <p:restoredTop sz="72396"/>
  </p:normalViewPr>
  <p:slideViewPr>
    <p:cSldViewPr snapToGrid="0">
      <p:cViewPr varScale="1">
        <p:scale>
          <a:sx n="276" d="100"/>
          <a:sy n="276" d="100"/>
        </p:scale>
        <p:origin x="4248" y="184"/>
      </p:cViewPr>
      <p:guideLst>
        <p:guide orient="horz" pos="162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we.mitre.org/top25/archive/2020/2020_cwe_top25.html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ffc9e8888d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ffc9e8888d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fc9e8888d_0_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ffc9e8888d_0_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fc9e8888d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fc9e8888d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ffc9e8888d_0_8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ffc9e8888d_0_8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ffc9e8888d_0_8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ffc9e8888d_0_8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ffc9e8888d_0_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ffc9e8888d_0_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ffc9e8888d_0_8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ffc9e8888d_0_8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fc9e8888d_0_8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ffc9e8888d_0_8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ffc9e8888d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ffc9e8888d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ffc9e8888d_0_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ffc9e8888d_0_8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ffc9e8888d_0_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ffc9e8888d_0_8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ffc9e8888d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ffc9e8888d_0_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ffc9e8888d_0_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ffc9e8888d_0_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fc9e8888d_0_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ffc9e8888d_0_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fc9e8888d_0_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fc9e8888d_0_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Freewrite</a:t>
            </a:r>
            <a:r>
              <a:rPr lang="en-US" dirty="0"/>
              <a:t> time.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ffc9e8888d_0_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ffc9e8888d_0_9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ffc9e8888d_0_9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ffc9e8888d_0_9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ffc9e8888d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ffc9e8888d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ffc9e8888d_0_9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ffc9e8888d_0_9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ffc9e8888d_0_9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ffc9e8888d_0_9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ffc9e8888d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ffc9e8888d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ffc9e8888d_0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ffc9e8888d_0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fc9e8888d_0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ffc9e8888d_0_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ffc9e8888d_0_9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ffc9e8888d_0_9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ffc9e8888d_0_9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ffc9e8888d_0_9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ffc9e8888d_0_1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ffc9e8888d_0_1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ffc9e8888d_0_1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ffc9e8888d_0_1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ffc9e8888d_0_1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ffc9e8888d_0_1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ffc9e8888d_0_1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ffc9e8888d_0_1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ffc9e8888d_0_10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ffc9e8888d_0_10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ffc9e8888d_0_1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ffc9e8888d_0_10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fc9e8888d_0_1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ffc9e8888d_0_1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ffc9e8888d_0_10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ffc9e8888d_0_10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fc9e8888d_0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ffc9e8888d_0_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ffc9e8888d_0_1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ffc9e8888d_0_1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ffc9e8888d_0_10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ffc9e8888d_0_10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ffc9e8888d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ffc9e8888d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fc9e8888d_0_1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ffc9e8888d_0_1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ffc9e8888d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ffc9e8888d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ffc9e8888d_0_1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ffc9e8888d_0_1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ffc9e8888d_0_1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ffc9e8888d_0_1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ffc9e8888d_0_1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ffc9e8888d_0_1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ffc9e8888d_0_1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ffc9e8888d_0_1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ffc9e8888d_0_1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ffc9e8888d_0_1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fc9e8888d_0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ffc9e8888d_0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ffc9e8888d_0_1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ffc9e8888d_0_1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ffc9e8888d_0_1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ffc9e8888d_0_1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ffc9e8888d_0_1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ffc9e8888d_0_1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ffc9e8888d_0_1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ffc9e8888d_0_1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ffc9e8888d_0_1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ffc9e8888d_0_1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ffc9e8888d_0_1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ffc9e8888d_0_1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ffc9e8888d_0_1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ffc9e8888d_0_1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ffc9e8888d_0_1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ffc9e8888d_0_1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ffc9e8888d_0_1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ffc9e8888d_0_1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ffc9e8888d_0_1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ffc9e8888d_0_1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ffc9e8888d_0_7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ffc9e8888d_0_7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ffc9e8888d_0_1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ffc9e8888d_0_1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ffc9e8888d_0_1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ffc9e8888d_0_1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ffc9e8888d_0_1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ffc9e8888d_0_1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ffc9e8888d_0_1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ffc9e8888d_0_1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ffc9e8888d_0_1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ffc9e8888d_0_1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Example: Bear (“Please bear with me”) and bear (“I saw a bear while camping today”)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ffc9e8888d_0_1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ffc9e8888d_0_1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fc9e8888d_0_1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fc9e8888d_0_1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ffc9e8888d_0_1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ffc9e8888d_0_1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ffc9e8888d_0_1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ffc9e8888d_0_1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ffc9e8888d_0_1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ffc9e8888d_0_1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fc9e8888d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fc9e8888d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ffc9e8888d_0_1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ffc9e8888d_0_1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ffc9e8888d_0_1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ffc9e8888d_0_1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ffc9e8888d_0_1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ffc9e8888d_0_1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ffc9e8888d_0_1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ffc9e8888d_0_1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ffc9e8888d_0_1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ffc9e8888d_0_1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ffc9e8888d_0_1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ffc9e8888d_0_1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ffc9e8888d_0_1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ffc9e8888d_0_1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ffc9e8888d_0_1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ffc9e8888d_0_1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ffc9e8888d_0_1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ffc9e8888d_0_1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ffc9e8888d_0_1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ffc9e8888d_0_1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ffc9e8888d_0_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ffc9e8888d_0_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https://cwe.mitre.org/top25/archive/2020/2020_cwe_top25.html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ffc9e8888d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ffc9e8888d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11700" y="1429000"/>
            <a:ext cx="8520600" cy="141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1700" y="29179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- Optional">
  <p:cSld name="TITLE_AND_TWO_COLUMNS_1">
    <p:bg>
      <p:bgPr>
        <a:solidFill>
          <a:srgbClr val="A4C2F4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41310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2"/>
          </p:nvPr>
        </p:nvSpPr>
        <p:spPr>
          <a:xfrm>
            <a:off x="4588175" y="1246825"/>
            <a:ext cx="41310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Optional">
  <p:cSld name="TITLE_ONLY_1">
    <p:bg>
      <p:bgPr>
        <a:solidFill>
          <a:srgbClr val="A4C2F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- Optional">
  <p:cSld name="ONE_COLUMN_TEXT_1">
    <p:bg>
      <p:bgPr>
        <a:solidFill>
          <a:srgbClr val="A4C2F4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- Optional">
  <p:cSld name="CUSTOM_1">
    <p:bg>
      <p:bgPr>
        <a:solidFill>
          <a:srgbClr val="A4C2F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512100" y="4520775"/>
            <a:ext cx="811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41310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588175" y="1246825"/>
            <a:ext cx="41310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USTOM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1"/>
          </p:nvPr>
        </p:nvSpPr>
        <p:spPr>
          <a:xfrm>
            <a:off x="512100" y="4520775"/>
            <a:ext cx="811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Optional">
  <p:cSld name="SECTION_HEADER_1">
    <p:bg>
      <p:bgPr>
        <a:solidFill>
          <a:srgbClr val="A4C2F4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Optional">
  <p:cSld name="TITLE_AND_BODY_1">
    <p:bg>
      <p:bgPr>
        <a:solidFill>
          <a:srgbClr val="A4C2F4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  <p:sp>
        <p:nvSpPr>
          <p:cNvPr id="10" name="Google Shape;10;p1"/>
          <p:cNvSpPr/>
          <p:nvPr/>
        </p:nvSpPr>
        <p:spPr>
          <a:xfrm>
            <a:off x="7628700" y="1017725"/>
            <a:ext cx="1515300" cy="1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</a:rPr>
              <a:t>Fall 2022</a:t>
            </a:r>
            <a:endParaRPr sz="600" b="1">
              <a:solidFill>
                <a:srgbClr val="FFFFFF"/>
              </a:solidFill>
            </a:endParaRPr>
          </a:p>
        </p:txBody>
      </p:sp>
      <p:sp>
        <p:nvSpPr>
          <p:cNvPr id="2" name="Google Shape;9;p1">
            <a:extLst>
              <a:ext uri="{FF2B5EF4-FFF2-40B4-BE49-F238E27FC236}">
                <a16:creationId xmlns:a16="http://schemas.microsoft.com/office/drawing/2014/main" id="{C01CA087-FB1F-43A3-50FF-EAA8D0662948}"/>
              </a:ext>
            </a:extLst>
          </p:cNvPr>
          <p:cNvSpPr/>
          <p:nvPr userDrawn="1"/>
        </p:nvSpPr>
        <p:spPr>
          <a:xfrm>
            <a:off x="0" y="879679"/>
            <a:ext cx="9144000" cy="2760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</a:rPr>
              <a:t>ITIS 6200 / 8200</a:t>
            </a:r>
            <a:endParaRPr sz="1200" b="1" dirty="0">
              <a:solidFill>
                <a:schemeClr val="lt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pnc.com/webapp/unsec/homepage.var.cn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cwe.mitre.org/data/definitions/89.html" TargetMode="External"/><Relationship Id="rId13" Type="http://schemas.openxmlformats.org/officeDocument/2006/relationships/hyperlink" Target="https://cwe.mitre.org/data/definitions/190.html" TargetMode="External"/><Relationship Id="rId18" Type="http://schemas.openxmlformats.org/officeDocument/2006/relationships/hyperlink" Target="https://cwe.mitre.org/data/definitions/732.html" TargetMode="External"/><Relationship Id="rId3" Type="http://schemas.openxmlformats.org/officeDocument/2006/relationships/hyperlink" Target="https://cwe.mitre.org/data/definitions/79.html" TargetMode="External"/><Relationship Id="rId7" Type="http://schemas.openxmlformats.org/officeDocument/2006/relationships/hyperlink" Target="https://cwe.mitre.org/data/definitions/119.html" TargetMode="External"/><Relationship Id="rId12" Type="http://schemas.openxmlformats.org/officeDocument/2006/relationships/hyperlink" Target="https://cwe.mitre.org/data/definitions/78.html" TargetMode="External"/><Relationship Id="rId17" Type="http://schemas.openxmlformats.org/officeDocument/2006/relationships/hyperlink" Target="https://cwe.mitre.org/data/definitions/434.html" TargetMode="External"/><Relationship Id="rId2" Type="http://schemas.openxmlformats.org/officeDocument/2006/relationships/notesSlide" Target="../notesSlides/notesSlide8.xml"/><Relationship Id="rId16" Type="http://schemas.openxmlformats.org/officeDocument/2006/relationships/hyperlink" Target="https://cwe.mitre.org/data/definitions/287.html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cwe.mitre.org/data/definitions/125.html" TargetMode="External"/><Relationship Id="rId11" Type="http://schemas.openxmlformats.org/officeDocument/2006/relationships/hyperlink" Target="https://cwe.mitre.org/data/definitions/352.html" TargetMode="External"/><Relationship Id="rId5" Type="http://schemas.openxmlformats.org/officeDocument/2006/relationships/hyperlink" Target="https://cwe.mitre.org/data/definitions/20.html" TargetMode="External"/><Relationship Id="rId15" Type="http://schemas.openxmlformats.org/officeDocument/2006/relationships/hyperlink" Target="https://cwe.mitre.org/data/definitions/476.html" TargetMode="External"/><Relationship Id="rId10" Type="http://schemas.openxmlformats.org/officeDocument/2006/relationships/hyperlink" Target="https://cwe.mitre.org/data/definitions/416.html" TargetMode="External"/><Relationship Id="rId19" Type="http://schemas.openxmlformats.org/officeDocument/2006/relationships/hyperlink" Target="https://cwe.mitre.org/data/definitions/94.html" TargetMode="External"/><Relationship Id="rId4" Type="http://schemas.openxmlformats.org/officeDocument/2006/relationships/hyperlink" Target="https://cwe.mitre.org/data/definitions/787.html" TargetMode="External"/><Relationship Id="rId9" Type="http://schemas.openxmlformats.org/officeDocument/2006/relationships/hyperlink" Target="https://cwe.mitre.org/data/definitions/200.html" TargetMode="External"/><Relationship Id="rId14" Type="http://schemas.openxmlformats.org/officeDocument/2006/relationships/hyperlink" Target="https://cwe.mitre.org/data/definitions/22.html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ctrTitle"/>
          </p:nvPr>
        </p:nvSpPr>
        <p:spPr>
          <a:xfrm>
            <a:off x="311700" y="1429000"/>
            <a:ext cx="8520600" cy="141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XSS and UI Attacks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Review: JavaScript</a:t>
            </a:r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JavaScript</a:t>
            </a:r>
            <a:r>
              <a:rPr lang="en"/>
              <a:t>: A programming language for running code in the web browser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JavaScript is </a:t>
            </a:r>
            <a:r>
              <a:rPr lang="en" b="1"/>
              <a:t>client-side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Code sent by the server as part of the response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Runs in the browser, not the web server!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to manipulate web pages (HTML and CSS)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Makes modern websites interactive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JavaScript can be directly embedded in HTML with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&lt;script&gt;</a:t>
            </a:r>
            <a:r>
              <a:rPr lang="en"/>
              <a:t> tags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modern webpages involve JavaScript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JavaScript is supported by all modern web browsers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don’t need to know JavaScript syntax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However, knowing common attack functions helps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Review: JavaScript</a:t>
            </a:r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JavaScript can create a pop-up message</a:t>
            </a:r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44" name="Google Shape;144;p26"/>
          <p:cNvSpPr/>
          <p:nvPr/>
        </p:nvSpPr>
        <p:spPr>
          <a:xfrm>
            <a:off x="579500" y="2108700"/>
            <a:ext cx="4137900" cy="688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Courier New"/>
                <a:ea typeface="Courier New"/>
                <a:cs typeface="Courier New"/>
                <a:sym typeface="Courier New"/>
              </a:rPr>
              <a:t>&lt;script&gt;alert("Happy Birthday!")&lt;/script&gt;</a:t>
            </a: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5" name="Google Shape;145;p26"/>
          <p:cNvSpPr txBox="1"/>
          <p:nvPr/>
        </p:nvSpPr>
        <p:spPr>
          <a:xfrm>
            <a:off x="584850" y="1766725"/>
            <a:ext cx="377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(with embedded JavaScript)</a:t>
            </a:r>
            <a:endParaRPr/>
          </a:p>
        </p:txBody>
      </p:sp>
      <p:sp>
        <p:nvSpPr>
          <p:cNvPr id="146" name="Google Shape;146;p26"/>
          <p:cNvSpPr/>
          <p:nvPr/>
        </p:nvSpPr>
        <p:spPr>
          <a:xfrm>
            <a:off x="584850" y="3343700"/>
            <a:ext cx="4052700" cy="1610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6"/>
          <p:cNvSpPr txBox="1"/>
          <p:nvPr/>
        </p:nvSpPr>
        <p:spPr>
          <a:xfrm>
            <a:off x="590957" y="3001725"/>
            <a:ext cx="376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Webpage</a:t>
            </a:r>
            <a:endParaRPr/>
          </a:p>
        </p:txBody>
      </p:sp>
      <p:sp>
        <p:nvSpPr>
          <p:cNvPr id="148" name="Google Shape;148;p26"/>
          <p:cNvSpPr/>
          <p:nvPr/>
        </p:nvSpPr>
        <p:spPr>
          <a:xfrm>
            <a:off x="1685650" y="3776000"/>
            <a:ext cx="1580100" cy="7455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Happy Birthday!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6"/>
          <p:cNvSpPr/>
          <p:nvPr/>
        </p:nvSpPr>
        <p:spPr>
          <a:xfrm>
            <a:off x="2201350" y="4104100"/>
            <a:ext cx="548700" cy="3294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</a:t>
            </a:r>
            <a:endParaRPr/>
          </a:p>
        </p:txBody>
      </p:sp>
      <p:cxnSp>
        <p:nvCxnSpPr>
          <p:cNvPr id="150" name="Google Shape;150;p26"/>
          <p:cNvCxnSpPr>
            <a:stCxn id="151" idx="1"/>
          </p:cNvCxnSpPr>
          <p:nvPr/>
        </p:nvCxnSpPr>
        <p:spPr>
          <a:xfrm rot="10800000">
            <a:off x="3310600" y="4105600"/>
            <a:ext cx="1968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1" name="Google Shape;151;p26"/>
          <p:cNvSpPr txBox="1"/>
          <p:nvPr/>
        </p:nvSpPr>
        <p:spPr>
          <a:xfrm>
            <a:off x="5279500" y="3689950"/>
            <a:ext cx="3134700" cy="831300"/>
          </a:xfrm>
          <a:prstGeom prst="rect">
            <a:avLst/>
          </a:prstGeom>
          <a:solidFill>
            <a:srgbClr val="FFAB4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the browser loads this HTML, it will run the embedded JavaScript and cause a pop-up to appear.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Go HTTP Handler</a:t>
            </a:r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58" name="Google Shape;158;p27"/>
          <p:cNvSpPr txBox="1"/>
          <p:nvPr/>
        </p:nvSpPr>
        <p:spPr>
          <a:xfrm>
            <a:off x="407950" y="1884325"/>
            <a:ext cx="5050500" cy="800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handleSayHello(w http.ResponseWriter, r *http.Request) {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name := r.URL.Query()["name"][0]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fmt.Fprintf(w, 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"&lt;html&gt;&lt;body&gt;Hello %s!&lt;/body&gt;&lt;/html&gt;", name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9" name="Google Shape;159;p27"/>
          <p:cNvSpPr txBox="1"/>
          <p:nvPr/>
        </p:nvSpPr>
        <p:spPr>
          <a:xfrm>
            <a:off x="407950" y="4228975"/>
            <a:ext cx="50505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latin typeface="Courier New"/>
                <a:ea typeface="Courier New"/>
                <a:cs typeface="Courier New"/>
                <a:sym typeface="Courier New"/>
              </a:rPr>
              <a:t>&lt;html&gt;&lt;body&gt;Hello </a:t>
            </a:r>
            <a:r>
              <a:rPr lang="en" sz="1000" b="1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EvanBot</a:t>
            </a:r>
            <a:r>
              <a:rPr lang="en" sz="1000" b="1" dirty="0">
                <a:latin typeface="Courier New"/>
                <a:ea typeface="Courier New"/>
                <a:cs typeface="Courier New"/>
                <a:sym typeface="Courier New"/>
              </a:rPr>
              <a:t>!&lt;/body&gt;&lt;/html&gt;</a:t>
            </a:r>
            <a:endParaRPr sz="1000"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0" name="Google Shape;160;p27"/>
          <p:cNvSpPr txBox="1"/>
          <p:nvPr/>
        </p:nvSpPr>
        <p:spPr>
          <a:xfrm>
            <a:off x="407950" y="3287500"/>
            <a:ext cx="50505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latin typeface="Courier New"/>
                <a:ea typeface="Courier New"/>
                <a:cs typeface="Courier New"/>
                <a:sym typeface="Courier New"/>
              </a:rPr>
              <a:t>https://</a:t>
            </a:r>
            <a:r>
              <a:rPr lang="en" sz="1000" b="1" dirty="0" err="1">
                <a:latin typeface="Courier New"/>
                <a:ea typeface="Courier New"/>
                <a:cs typeface="Courier New"/>
                <a:sym typeface="Courier New"/>
              </a:rPr>
              <a:t>vulnerable.com</a:t>
            </a:r>
            <a:r>
              <a:rPr lang="en" sz="1000" b="1" dirty="0"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1000" b="1" dirty="0" err="1">
                <a:latin typeface="Courier New"/>
                <a:ea typeface="Courier New"/>
                <a:cs typeface="Courier New"/>
                <a:sym typeface="Courier New"/>
              </a:rPr>
              <a:t>hello?name</a:t>
            </a:r>
            <a:r>
              <a:rPr lang="en" sz="1000" b="1" dirty="0"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00" b="1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EvanBot</a:t>
            </a:r>
            <a:endParaRPr sz="100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1" name="Google Shape;161;p27"/>
          <p:cNvSpPr txBox="1"/>
          <p:nvPr/>
        </p:nvSpPr>
        <p:spPr>
          <a:xfrm>
            <a:off x="407950" y="14841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162" name="Google Shape;162;p27"/>
          <p:cNvSpPr txBox="1"/>
          <p:nvPr/>
        </p:nvSpPr>
        <p:spPr>
          <a:xfrm>
            <a:off x="407950" y="2887300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sp>
        <p:nvSpPr>
          <p:cNvPr id="163" name="Google Shape;163;p27"/>
          <p:cNvSpPr txBox="1"/>
          <p:nvPr/>
        </p:nvSpPr>
        <p:spPr>
          <a:xfrm>
            <a:off x="407950" y="3828775"/>
            <a:ext cx="109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</a:t>
            </a:r>
            <a:endParaRPr/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0400" y="2192325"/>
            <a:ext cx="3380749" cy="1982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Go HTTP Handler</a:t>
            </a:r>
            <a:endParaRPr/>
          </a:p>
        </p:txBody>
      </p:sp>
      <p:sp>
        <p:nvSpPr>
          <p:cNvPr id="170" name="Google Shape;170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71" name="Google Shape;171;p28"/>
          <p:cNvSpPr txBox="1"/>
          <p:nvPr/>
        </p:nvSpPr>
        <p:spPr>
          <a:xfrm>
            <a:off x="407950" y="1884325"/>
            <a:ext cx="5050500" cy="800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handleSayHello(w http.ResponseWriter, r *http.Request) {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name := r.URL.Query()["name"][0]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fmt.Fprintf(w,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"&lt;html&gt;&lt;body&gt;Hello %s!&lt;/body&gt;&lt;/html&gt;", name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2" name="Google Shape;172;p28"/>
          <p:cNvSpPr txBox="1"/>
          <p:nvPr/>
        </p:nvSpPr>
        <p:spPr>
          <a:xfrm>
            <a:off x="407950" y="3287500"/>
            <a:ext cx="50505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https://vulnerable.com/hello?name=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&lt;b&gt;EvanBot&lt;/b&gt;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3" name="Google Shape;173;p28"/>
          <p:cNvSpPr txBox="1"/>
          <p:nvPr/>
        </p:nvSpPr>
        <p:spPr>
          <a:xfrm>
            <a:off x="407950" y="4228975"/>
            <a:ext cx="50505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&lt;html&gt;&lt;body&gt;Hello 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&lt;b&gt;EvanBot&lt;/b&gt;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!&lt;/body&gt;&lt;/html&gt;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4" name="Google Shape;174;p28"/>
          <p:cNvSpPr txBox="1"/>
          <p:nvPr/>
        </p:nvSpPr>
        <p:spPr>
          <a:xfrm>
            <a:off x="407950" y="14841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175" name="Google Shape;175;p28"/>
          <p:cNvSpPr txBox="1"/>
          <p:nvPr/>
        </p:nvSpPr>
        <p:spPr>
          <a:xfrm>
            <a:off x="407950" y="2887300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sp>
        <p:nvSpPr>
          <p:cNvPr id="176" name="Google Shape;176;p28"/>
          <p:cNvSpPr txBox="1"/>
          <p:nvPr/>
        </p:nvSpPr>
        <p:spPr>
          <a:xfrm>
            <a:off x="407950" y="3828775"/>
            <a:ext cx="109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</a:t>
            </a:r>
            <a:endParaRPr/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0400" y="2192320"/>
            <a:ext cx="3380749" cy="1982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Go HTTP Handler</a:t>
            </a:r>
            <a:endParaRPr/>
          </a:p>
        </p:txBody>
      </p:sp>
      <p:sp>
        <p:nvSpPr>
          <p:cNvPr id="183" name="Google Shape;18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84" name="Google Shape;184;p29"/>
          <p:cNvSpPr txBox="1"/>
          <p:nvPr/>
        </p:nvSpPr>
        <p:spPr>
          <a:xfrm>
            <a:off x="407950" y="1884325"/>
            <a:ext cx="5050500" cy="800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handleSayHello(w http.ResponseWriter, r *http.Request) {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name := r.URL.Query()["name"][0]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fmt.Fprintf(w,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"&lt;html&gt;&lt;body&gt;Hello %s!&lt;/body&gt;&lt;/html&gt;", name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5" name="Google Shape;185;p29"/>
          <p:cNvSpPr txBox="1"/>
          <p:nvPr/>
        </p:nvSpPr>
        <p:spPr>
          <a:xfrm>
            <a:off x="407950" y="3287500"/>
            <a:ext cx="50505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https://vulnerable.com/hello?name=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&lt;script&gt;alert(1)&lt;/script&gt;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6" name="Google Shape;186;p29"/>
          <p:cNvSpPr txBox="1"/>
          <p:nvPr/>
        </p:nvSpPr>
        <p:spPr>
          <a:xfrm>
            <a:off x="407950" y="4228975"/>
            <a:ext cx="50505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&lt;html&gt;&lt;body&gt;Hello 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&lt;script&gt;alert(1)&lt;/script&gt;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!&lt;/body&gt;&lt;/html&gt;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7" name="Google Shape;187;p29"/>
          <p:cNvSpPr txBox="1"/>
          <p:nvPr/>
        </p:nvSpPr>
        <p:spPr>
          <a:xfrm>
            <a:off x="407950" y="14841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188" name="Google Shape;188;p29"/>
          <p:cNvSpPr txBox="1"/>
          <p:nvPr/>
        </p:nvSpPr>
        <p:spPr>
          <a:xfrm>
            <a:off x="407950" y="2887300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sp>
        <p:nvSpPr>
          <p:cNvPr id="189" name="Google Shape;189;p29"/>
          <p:cNvSpPr txBox="1"/>
          <p:nvPr/>
        </p:nvSpPr>
        <p:spPr>
          <a:xfrm>
            <a:off x="407950" y="3828775"/>
            <a:ext cx="109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</a:t>
            </a:r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0400" y="2192319"/>
            <a:ext cx="3380749" cy="19823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29"/>
          <p:cNvGrpSpPr/>
          <p:nvPr/>
        </p:nvGrpSpPr>
        <p:grpSpPr>
          <a:xfrm>
            <a:off x="3525550" y="1171350"/>
            <a:ext cx="5353800" cy="1106700"/>
            <a:chOff x="3525550" y="1171350"/>
            <a:chExt cx="5353800" cy="1106700"/>
          </a:xfrm>
        </p:grpSpPr>
        <p:sp>
          <p:nvSpPr>
            <p:cNvPr id="192" name="Google Shape;192;p29"/>
            <p:cNvSpPr txBox="1"/>
            <p:nvPr/>
          </p:nvSpPr>
          <p:spPr>
            <a:xfrm>
              <a:off x="5154550" y="1171350"/>
              <a:ext cx="37248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Problem: This input represents control data (HTML), not just text!</a:t>
              </a:r>
              <a:endParaRPr/>
            </a:p>
          </p:txBody>
        </p:sp>
        <p:cxnSp>
          <p:nvCxnSpPr>
            <p:cNvPr id="193" name="Google Shape;193;p29"/>
            <p:cNvCxnSpPr>
              <a:stCxn id="192" idx="1"/>
            </p:cNvCxnSpPr>
            <p:nvPr/>
          </p:nvCxnSpPr>
          <p:spPr>
            <a:xfrm flipH="1">
              <a:off x="3525550" y="1479150"/>
              <a:ext cx="1629000" cy="79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Go HTTP Handler</a:t>
            </a:r>
            <a:endParaRPr/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00" name="Google Shape;200;p30"/>
          <p:cNvSpPr txBox="1"/>
          <p:nvPr/>
        </p:nvSpPr>
        <p:spPr>
          <a:xfrm>
            <a:off x="407950" y="1884325"/>
            <a:ext cx="5050500" cy="954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handleSayHello(w http.ResponseWriter, r *http.Request) {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name := r.URL.Query()["name"][0]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    content := "&lt;html&gt;&lt;body&gt;Hello "+name+"!&lt;/body&gt;&lt;/html&gt;"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fmt.Fprint(w, 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content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1" name="Google Shape;201;p30"/>
          <p:cNvSpPr txBox="1"/>
          <p:nvPr/>
        </p:nvSpPr>
        <p:spPr>
          <a:xfrm>
            <a:off x="407950" y="3287500"/>
            <a:ext cx="50505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https://vulnerable.com/hello?name=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&lt;script&gt;alert(1)&lt;/script&gt;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2" name="Google Shape;202;p30"/>
          <p:cNvSpPr txBox="1"/>
          <p:nvPr/>
        </p:nvSpPr>
        <p:spPr>
          <a:xfrm>
            <a:off x="407950" y="4228975"/>
            <a:ext cx="50505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&lt;html&gt;&lt;body&gt;Hello 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&lt;script&gt;alert(1)&lt;/script&gt;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!&lt;/body&gt;&lt;/html&gt;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3" name="Google Shape;203;p30"/>
          <p:cNvSpPr txBox="1"/>
          <p:nvPr/>
        </p:nvSpPr>
        <p:spPr>
          <a:xfrm>
            <a:off x="407950" y="14841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204" name="Google Shape;204;p30"/>
          <p:cNvSpPr txBox="1"/>
          <p:nvPr/>
        </p:nvSpPr>
        <p:spPr>
          <a:xfrm>
            <a:off x="407950" y="2887300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sp>
        <p:nvSpPr>
          <p:cNvPr id="205" name="Google Shape;205;p30"/>
          <p:cNvSpPr txBox="1"/>
          <p:nvPr/>
        </p:nvSpPr>
        <p:spPr>
          <a:xfrm>
            <a:off x="407950" y="3828775"/>
            <a:ext cx="109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</a:t>
            </a:r>
            <a:endParaRPr/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0400" y="2192319"/>
            <a:ext cx="3380749" cy="19823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" name="Google Shape;207;p30"/>
          <p:cNvGrpSpPr/>
          <p:nvPr/>
        </p:nvGrpSpPr>
        <p:grpSpPr>
          <a:xfrm>
            <a:off x="1371550" y="1203675"/>
            <a:ext cx="5082300" cy="1041900"/>
            <a:chOff x="1371550" y="1203675"/>
            <a:chExt cx="5082300" cy="1041900"/>
          </a:xfrm>
        </p:grpSpPr>
        <p:sp>
          <p:nvSpPr>
            <p:cNvPr id="208" name="Google Shape;208;p30"/>
            <p:cNvSpPr txBox="1"/>
            <p:nvPr/>
          </p:nvSpPr>
          <p:spPr>
            <a:xfrm>
              <a:off x="1371550" y="1203675"/>
              <a:ext cx="5082300" cy="4002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Not just </a:t>
              </a:r>
              <a:r>
                <a:rPr lang="en" b="1">
                  <a:latin typeface="Courier New"/>
                  <a:ea typeface="Courier New"/>
                  <a:cs typeface="Courier New"/>
                  <a:sym typeface="Courier New"/>
                </a:rPr>
                <a:t>%s</a:t>
              </a:r>
              <a:r>
                <a:rPr lang="en"/>
                <a:t>: It can happen with any string manipulation</a:t>
              </a:r>
              <a:endParaRPr/>
            </a:p>
          </p:txBody>
        </p:sp>
        <p:cxnSp>
          <p:nvCxnSpPr>
            <p:cNvPr id="209" name="Google Shape;209;p30"/>
            <p:cNvCxnSpPr>
              <a:stCxn id="208" idx="2"/>
            </p:cNvCxnSpPr>
            <p:nvPr/>
          </p:nvCxnSpPr>
          <p:spPr>
            <a:xfrm flipH="1">
              <a:off x="3453700" y="1603875"/>
              <a:ext cx="459000" cy="641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Cross-Site Scripting (XSS)</a:t>
            </a:r>
            <a:endParaRPr/>
          </a:p>
        </p:txBody>
      </p:sp>
      <p:sp>
        <p:nvSpPr>
          <p:cNvPr id="215" name="Google Shape;215;p3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Idea: The attacker adds malicious JavaScript to a legitimate website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legitimate website will send the attacker’s JavaScript to browsers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attacker’s JavaScript will run with the origin of the legitimate website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Now the attacker’s JavaScript can access information on the legitimate website!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Cross-site scripting</a:t>
            </a:r>
            <a:r>
              <a:rPr lang="en"/>
              <a:t> (</a:t>
            </a:r>
            <a:r>
              <a:rPr lang="en" b="1"/>
              <a:t>XSS</a:t>
            </a:r>
            <a:r>
              <a:rPr lang="en"/>
              <a:t>): Injecting JavaScript into websites that are viewed by other users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Cross-site scripting subverts the same-origin policy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main types of XSS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Stored XSS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Reflected XSS</a:t>
            </a:r>
            <a:endParaRPr/>
          </a:p>
        </p:txBody>
      </p:sp>
      <p:sp>
        <p:nvSpPr>
          <p:cNvPr id="216" name="Google Shape;216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Stored XSS</a:t>
            </a: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Stored XSS</a:t>
            </a:r>
            <a:r>
              <a:rPr lang="en"/>
              <a:t> (</a:t>
            </a:r>
            <a:r>
              <a:rPr lang="en" b="1"/>
              <a:t>persistent XSS</a:t>
            </a:r>
            <a:r>
              <a:rPr lang="en"/>
              <a:t>): The attacker’s JavaScript is </a:t>
            </a:r>
            <a:r>
              <a:rPr lang="en" b="1"/>
              <a:t>stored</a:t>
            </a:r>
            <a:r>
              <a:rPr lang="en"/>
              <a:t> on the legitimate server and sent to browsers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Classic example: Facebook pages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Anybody can load a Facebook page with content provided by users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 attacker puts some JavaScript on their Facebook page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Anybody who loads the attacker’s page will see JavaScript (with the origin of Facebook)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Stored XSS requires the victim to load the page with injected JavaScript</a:t>
            </a: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Stored XSS</a:t>
            </a:r>
            <a:endParaRPr/>
          </a:p>
        </p:txBody>
      </p:sp>
      <p:sp>
        <p:nvSpPr>
          <p:cNvPr id="229" name="Google Shape;22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30" name="Google Shape;230;p33"/>
          <p:cNvSpPr/>
          <p:nvPr/>
        </p:nvSpPr>
        <p:spPr>
          <a:xfrm>
            <a:off x="4980325" y="1597100"/>
            <a:ext cx="1572900" cy="874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bank.com</a:t>
            </a:r>
            <a:endParaRPr/>
          </a:p>
        </p:txBody>
      </p:sp>
      <p:sp>
        <p:nvSpPr>
          <p:cNvPr id="231" name="Google Shape;231;p33"/>
          <p:cNvSpPr/>
          <p:nvPr/>
        </p:nvSpPr>
        <p:spPr>
          <a:xfrm>
            <a:off x="6250075" y="3959925"/>
            <a:ext cx="1572900" cy="874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Attacker</a:t>
            </a:r>
            <a:endParaRPr/>
          </a:p>
        </p:txBody>
      </p:sp>
      <p:sp>
        <p:nvSpPr>
          <p:cNvPr id="232" name="Google Shape;232;p33"/>
          <p:cNvSpPr/>
          <p:nvPr/>
        </p:nvSpPr>
        <p:spPr>
          <a:xfrm>
            <a:off x="1204325" y="2848650"/>
            <a:ext cx="1572900" cy="874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Victim</a:t>
            </a:r>
            <a:endParaRPr/>
          </a:p>
        </p:txBody>
      </p:sp>
      <p:grpSp>
        <p:nvGrpSpPr>
          <p:cNvPr id="233" name="Google Shape;233;p33"/>
          <p:cNvGrpSpPr/>
          <p:nvPr/>
        </p:nvGrpSpPr>
        <p:grpSpPr>
          <a:xfrm>
            <a:off x="5811323" y="2280896"/>
            <a:ext cx="1473300" cy="1956000"/>
            <a:chOff x="5811323" y="2280896"/>
            <a:chExt cx="1473300" cy="1956000"/>
          </a:xfrm>
        </p:grpSpPr>
        <p:cxnSp>
          <p:nvCxnSpPr>
            <p:cNvPr id="234" name="Google Shape;234;p33"/>
            <p:cNvCxnSpPr/>
            <p:nvPr/>
          </p:nvCxnSpPr>
          <p:spPr>
            <a:xfrm rot="10800000">
              <a:off x="5962875" y="2611100"/>
              <a:ext cx="850200" cy="126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5" name="Google Shape;235;p33"/>
            <p:cNvSpPr txBox="1"/>
            <p:nvPr/>
          </p:nvSpPr>
          <p:spPr>
            <a:xfrm rot="3358869">
              <a:off x="5482224" y="3089572"/>
              <a:ext cx="2131498" cy="3386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1. Inject malicious script</a:t>
              </a:r>
              <a:endParaRPr sz="1000"/>
            </a:p>
          </p:txBody>
        </p:sp>
      </p:grpSp>
      <p:grpSp>
        <p:nvGrpSpPr>
          <p:cNvPr id="236" name="Google Shape;236;p33"/>
          <p:cNvGrpSpPr/>
          <p:nvPr/>
        </p:nvGrpSpPr>
        <p:grpSpPr>
          <a:xfrm>
            <a:off x="2691804" y="1360038"/>
            <a:ext cx="2177971" cy="1307400"/>
            <a:chOff x="2691804" y="1360038"/>
            <a:chExt cx="2177971" cy="1307400"/>
          </a:xfrm>
        </p:grpSpPr>
        <p:cxnSp>
          <p:nvCxnSpPr>
            <p:cNvPr id="237" name="Google Shape;237;p33"/>
            <p:cNvCxnSpPr/>
            <p:nvPr/>
          </p:nvCxnSpPr>
          <p:spPr>
            <a:xfrm rot="10800000" flipH="1">
              <a:off x="2884075" y="1547225"/>
              <a:ext cx="1985700" cy="1044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8" name="Google Shape;238;p33"/>
            <p:cNvSpPr txBox="1"/>
            <p:nvPr/>
          </p:nvSpPr>
          <p:spPr>
            <a:xfrm rot="-1695620">
              <a:off x="2644875" y="1844484"/>
              <a:ext cx="2131459" cy="3385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2. Request content</a:t>
              </a:r>
              <a:endParaRPr sz="1000"/>
            </a:p>
          </p:txBody>
        </p:sp>
      </p:grpSp>
      <p:grpSp>
        <p:nvGrpSpPr>
          <p:cNvPr id="239" name="Google Shape;239;p33"/>
          <p:cNvGrpSpPr/>
          <p:nvPr/>
        </p:nvGrpSpPr>
        <p:grpSpPr>
          <a:xfrm>
            <a:off x="2781174" y="1743345"/>
            <a:ext cx="2319300" cy="1413900"/>
            <a:chOff x="2781174" y="1743345"/>
            <a:chExt cx="2319300" cy="1413900"/>
          </a:xfrm>
        </p:grpSpPr>
        <p:cxnSp>
          <p:nvCxnSpPr>
            <p:cNvPr id="240" name="Google Shape;240;p33"/>
            <p:cNvCxnSpPr/>
            <p:nvPr/>
          </p:nvCxnSpPr>
          <p:spPr>
            <a:xfrm flipH="1">
              <a:off x="2908275" y="1887400"/>
              <a:ext cx="1949400" cy="99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41" name="Google Shape;241;p33"/>
            <p:cNvSpPr txBox="1"/>
            <p:nvPr/>
          </p:nvSpPr>
          <p:spPr>
            <a:xfrm rot="-1632375">
              <a:off x="2723947" y="2280970"/>
              <a:ext cx="2433755" cy="3386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3. Receive malicious script</a:t>
              </a:r>
              <a:endParaRPr sz="1000"/>
            </a:p>
          </p:txBody>
        </p:sp>
      </p:grpSp>
      <p:sp>
        <p:nvSpPr>
          <p:cNvPr id="242" name="Google Shape;242;p33"/>
          <p:cNvSpPr txBox="1"/>
          <p:nvPr/>
        </p:nvSpPr>
        <p:spPr>
          <a:xfrm>
            <a:off x="218079" y="3880407"/>
            <a:ext cx="2433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4. Victim browser executes </a:t>
            </a:r>
            <a:r>
              <a:rPr lang="en" sz="1000">
                <a:solidFill>
                  <a:srgbClr val="FF0000"/>
                </a:solidFill>
              </a:rPr>
              <a:t>malicious script</a:t>
            </a:r>
            <a:endParaRPr sz="1000">
              <a:solidFill>
                <a:srgbClr val="FF0000"/>
              </a:solidFill>
            </a:endParaRPr>
          </a:p>
        </p:txBody>
      </p:sp>
      <p:grpSp>
        <p:nvGrpSpPr>
          <p:cNvPr id="243" name="Google Shape;243;p33"/>
          <p:cNvGrpSpPr/>
          <p:nvPr/>
        </p:nvGrpSpPr>
        <p:grpSpPr>
          <a:xfrm>
            <a:off x="2950875" y="3358849"/>
            <a:ext cx="3000000" cy="1013576"/>
            <a:chOff x="2950875" y="3358849"/>
            <a:chExt cx="3000000" cy="1013576"/>
          </a:xfrm>
        </p:grpSpPr>
        <p:cxnSp>
          <p:nvCxnSpPr>
            <p:cNvPr id="244" name="Google Shape;244;p33"/>
            <p:cNvCxnSpPr/>
            <p:nvPr/>
          </p:nvCxnSpPr>
          <p:spPr>
            <a:xfrm>
              <a:off x="2950875" y="3607125"/>
              <a:ext cx="3000000" cy="7653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45" name="Google Shape;245;p33"/>
            <p:cNvSpPr txBox="1"/>
            <p:nvPr/>
          </p:nvSpPr>
          <p:spPr>
            <a:xfrm rot="843592">
              <a:off x="3262079" y="3675235"/>
              <a:ext cx="2646379" cy="3386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0000"/>
                  </a:solidFill>
                </a:rPr>
                <a:t>5a. Steal valuable data (e.g. session token)</a:t>
              </a:r>
              <a:endParaRPr sz="1000">
                <a:solidFill>
                  <a:srgbClr val="FF0000"/>
                </a:solidFill>
              </a:endParaRPr>
            </a:p>
          </p:txBody>
        </p:sp>
      </p:grpSp>
      <p:grpSp>
        <p:nvGrpSpPr>
          <p:cNvPr id="246" name="Google Shape;246;p33"/>
          <p:cNvGrpSpPr/>
          <p:nvPr/>
        </p:nvGrpSpPr>
        <p:grpSpPr>
          <a:xfrm>
            <a:off x="2909096" y="2248613"/>
            <a:ext cx="2063400" cy="1240500"/>
            <a:chOff x="2909096" y="2248613"/>
            <a:chExt cx="2063400" cy="1240500"/>
          </a:xfrm>
        </p:grpSpPr>
        <p:cxnSp>
          <p:nvCxnSpPr>
            <p:cNvPr id="247" name="Google Shape;247;p33"/>
            <p:cNvCxnSpPr/>
            <p:nvPr/>
          </p:nvCxnSpPr>
          <p:spPr>
            <a:xfrm rot="10800000" flipH="1">
              <a:off x="2981900" y="2326425"/>
              <a:ext cx="1896300" cy="908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48" name="Google Shape;248;p33"/>
            <p:cNvSpPr txBox="1"/>
            <p:nvPr/>
          </p:nvSpPr>
          <p:spPr>
            <a:xfrm rot="-1563393">
              <a:off x="2875022" y="2699607"/>
              <a:ext cx="2131549" cy="33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0000"/>
                  </a:solidFill>
                </a:rPr>
                <a:t>5b. Make malicious requests</a:t>
              </a:r>
              <a:endParaRPr sz="10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Reflected XSS</a:t>
            </a:r>
            <a:endParaRPr/>
          </a:p>
        </p:txBody>
      </p:sp>
      <p:sp>
        <p:nvSpPr>
          <p:cNvPr id="254" name="Google Shape;254;p3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6997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Reflected XSS</a:t>
            </a:r>
            <a:r>
              <a:rPr lang="en"/>
              <a:t>: The attacker causes the victim to input JavaScript into a request, and the content is </a:t>
            </a:r>
            <a:r>
              <a:rPr lang="en" b="1"/>
              <a:t>reflected</a:t>
            </a:r>
            <a:r>
              <a:rPr lang="en"/>
              <a:t> (copied) in the response from the server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Classic example: Search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you make a request to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http://google.com/search?q=</a:t>
            </a:r>
            <a:r>
              <a:rPr lang="en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evanbot</a:t>
            </a:r>
            <a:r>
              <a:rPr lang="en"/>
              <a:t>, the response will say “10,000 results for </a:t>
            </a:r>
            <a:r>
              <a:rPr lang="en">
                <a:solidFill>
                  <a:srgbClr val="0000FF"/>
                </a:solidFill>
              </a:rPr>
              <a:t>evanbot</a:t>
            </a:r>
            <a:r>
              <a:rPr lang="en"/>
              <a:t>”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you make a request to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http://google.com/search?q=</a:t>
            </a:r>
            <a:r>
              <a:rPr lang="en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&lt;script&gt;alert(1)&lt;/script&gt;</a:t>
            </a:r>
            <a:r>
              <a:rPr lang="en"/>
              <a:t>, the response will say “10,000 results for </a:t>
            </a:r>
            <a:r>
              <a:rPr lang="en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&lt;script&gt;alert(1)&lt;/script&gt;</a:t>
            </a:r>
            <a:r>
              <a:rPr lang="en"/>
              <a:t>”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Reflected XSS requires the victim to make a request with injected JavaScript</a:t>
            </a:r>
            <a:endParaRPr/>
          </a:p>
        </p:txBody>
      </p:sp>
      <p:sp>
        <p:nvSpPr>
          <p:cNvPr id="255" name="Google Shape;255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Cookies</a:t>
            </a:r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Cookie: a piece of data used to maintain state across multiple requests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Set by the browser or server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Stored by the browser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Attributes: Name, value, domain, path, secure, HttpOnly, expires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Cookie policy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Server with </a:t>
            </a:r>
            <a:r>
              <a:rPr lang="en">
                <a:solidFill>
                  <a:srgbClr val="0000FF"/>
                </a:solidFill>
              </a:rPr>
              <a:t>domain X</a:t>
            </a:r>
            <a:r>
              <a:rPr lang="en"/>
              <a:t> can set a cookie with </a:t>
            </a:r>
            <a:r>
              <a:rPr lang="en">
                <a:solidFill>
                  <a:srgbClr val="FF0000"/>
                </a:solidFill>
              </a:rPr>
              <a:t>domain attribute Y</a:t>
            </a:r>
            <a:r>
              <a:rPr lang="en"/>
              <a:t> if the </a:t>
            </a:r>
            <a:r>
              <a:rPr lang="en">
                <a:solidFill>
                  <a:srgbClr val="FF0000"/>
                </a:solidFill>
              </a:rPr>
              <a:t>domain attribute</a:t>
            </a:r>
            <a:r>
              <a:rPr lang="en"/>
              <a:t> is a </a:t>
            </a:r>
            <a:r>
              <a:rPr lang="en" b="1"/>
              <a:t>domain suffix</a:t>
            </a:r>
            <a:r>
              <a:rPr lang="en"/>
              <a:t> of the </a:t>
            </a:r>
            <a:r>
              <a:rPr lang="en">
                <a:solidFill>
                  <a:srgbClr val="0000FF"/>
                </a:solidFill>
              </a:rPr>
              <a:t>server’s domain</a:t>
            </a:r>
            <a:r>
              <a:rPr lang="en"/>
              <a:t>, and the </a:t>
            </a:r>
            <a:r>
              <a:rPr lang="en">
                <a:solidFill>
                  <a:srgbClr val="FF0000"/>
                </a:solidFill>
              </a:rPr>
              <a:t>domain attribute Y</a:t>
            </a:r>
            <a:r>
              <a:rPr lang="en"/>
              <a:t> is not a top-level domain (TLD)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browser attaches a cookie on a request if the </a:t>
            </a:r>
            <a:r>
              <a:rPr lang="en">
                <a:solidFill>
                  <a:srgbClr val="FF0000"/>
                </a:solidFill>
              </a:rPr>
              <a:t>domain attribute</a:t>
            </a:r>
            <a:r>
              <a:rPr lang="en"/>
              <a:t> is a </a:t>
            </a:r>
            <a:r>
              <a:rPr lang="en" b="1"/>
              <a:t>domain suffix</a:t>
            </a:r>
            <a:r>
              <a:rPr lang="en"/>
              <a:t> of the </a:t>
            </a:r>
            <a:r>
              <a:rPr lang="en">
                <a:solidFill>
                  <a:srgbClr val="0000FF"/>
                </a:solidFill>
              </a:rPr>
              <a:t>server’s domain</a:t>
            </a:r>
            <a:r>
              <a:rPr lang="en"/>
              <a:t>, and the </a:t>
            </a:r>
            <a:r>
              <a:rPr lang="en">
                <a:solidFill>
                  <a:srgbClr val="FF0000"/>
                </a:solidFill>
              </a:rPr>
              <a:t>path attribute</a:t>
            </a:r>
            <a:r>
              <a:rPr lang="en"/>
              <a:t> is a </a:t>
            </a:r>
            <a:r>
              <a:rPr lang="en" b="1"/>
              <a:t>prefix</a:t>
            </a:r>
            <a:r>
              <a:rPr lang="en"/>
              <a:t> of the </a:t>
            </a:r>
            <a:r>
              <a:rPr lang="en">
                <a:solidFill>
                  <a:srgbClr val="0000FF"/>
                </a:solidFill>
              </a:rPr>
              <a:t>server’s path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Reflected XSS</a:t>
            </a:r>
            <a:endParaRPr/>
          </a:p>
        </p:txBody>
      </p:sp>
      <p:sp>
        <p:nvSpPr>
          <p:cNvPr id="261" name="Google Shape;261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62" name="Google Shape;262;p35"/>
          <p:cNvSpPr/>
          <p:nvPr/>
        </p:nvSpPr>
        <p:spPr>
          <a:xfrm>
            <a:off x="4980325" y="1597100"/>
            <a:ext cx="1572900" cy="874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bank.com</a:t>
            </a:r>
            <a:endParaRPr/>
          </a:p>
        </p:txBody>
      </p:sp>
      <p:sp>
        <p:nvSpPr>
          <p:cNvPr id="263" name="Google Shape;263;p35"/>
          <p:cNvSpPr/>
          <p:nvPr/>
        </p:nvSpPr>
        <p:spPr>
          <a:xfrm>
            <a:off x="6250075" y="3959925"/>
            <a:ext cx="1572900" cy="874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Attacker</a:t>
            </a:r>
            <a:endParaRPr/>
          </a:p>
        </p:txBody>
      </p:sp>
      <p:sp>
        <p:nvSpPr>
          <p:cNvPr id="264" name="Google Shape;264;p35"/>
          <p:cNvSpPr/>
          <p:nvPr/>
        </p:nvSpPr>
        <p:spPr>
          <a:xfrm>
            <a:off x="1204325" y="2848650"/>
            <a:ext cx="1572900" cy="874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Victim</a:t>
            </a:r>
            <a:endParaRPr/>
          </a:p>
        </p:txBody>
      </p:sp>
      <p:grpSp>
        <p:nvGrpSpPr>
          <p:cNvPr id="265" name="Google Shape;265;p35"/>
          <p:cNvGrpSpPr/>
          <p:nvPr/>
        </p:nvGrpSpPr>
        <p:grpSpPr>
          <a:xfrm>
            <a:off x="2413098" y="1255847"/>
            <a:ext cx="2502300" cy="1557000"/>
            <a:chOff x="2413098" y="1255847"/>
            <a:chExt cx="2502300" cy="1557000"/>
          </a:xfrm>
        </p:grpSpPr>
        <p:cxnSp>
          <p:nvCxnSpPr>
            <p:cNvPr id="266" name="Google Shape;266;p35"/>
            <p:cNvCxnSpPr/>
            <p:nvPr/>
          </p:nvCxnSpPr>
          <p:spPr>
            <a:xfrm rot="10800000" flipH="1">
              <a:off x="2884075" y="1547225"/>
              <a:ext cx="1985700" cy="1044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67" name="Google Shape;267;p35"/>
            <p:cNvSpPr txBox="1"/>
            <p:nvPr/>
          </p:nvSpPr>
          <p:spPr>
            <a:xfrm rot="-1695392">
              <a:off x="2334774" y="1865093"/>
              <a:ext cx="2658949" cy="3385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2. Request URL under attacker’s control</a:t>
              </a:r>
              <a:endParaRPr sz="1000"/>
            </a:p>
          </p:txBody>
        </p:sp>
      </p:grpSp>
      <p:grpSp>
        <p:nvGrpSpPr>
          <p:cNvPr id="268" name="Google Shape;268;p35"/>
          <p:cNvGrpSpPr/>
          <p:nvPr/>
        </p:nvGrpSpPr>
        <p:grpSpPr>
          <a:xfrm>
            <a:off x="2781174" y="1743345"/>
            <a:ext cx="2319300" cy="1413900"/>
            <a:chOff x="2781174" y="1743345"/>
            <a:chExt cx="2319300" cy="1413900"/>
          </a:xfrm>
        </p:grpSpPr>
        <p:cxnSp>
          <p:nvCxnSpPr>
            <p:cNvPr id="269" name="Google Shape;269;p35"/>
            <p:cNvCxnSpPr/>
            <p:nvPr/>
          </p:nvCxnSpPr>
          <p:spPr>
            <a:xfrm flipH="1">
              <a:off x="2908275" y="1887400"/>
              <a:ext cx="1949400" cy="99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70" name="Google Shape;270;p35"/>
            <p:cNvSpPr txBox="1"/>
            <p:nvPr/>
          </p:nvSpPr>
          <p:spPr>
            <a:xfrm rot="-1632375">
              <a:off x="2723947" y="2280970"/>
              <a:ext cx="2433755" cy="3386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3. Reflect malicious script</a:t>
              </a:r>
              <a:endParaRPr sz="1000"/>
            </a:p>
          </p:txBody>
        </p:sp>
      </p:grpSp>
      <p:grpSp>
        <p:nvGrpSpPr>
          <p:cNvPr id="271" name="Google Shape;271;p35"/>
          <p:cNvGrpSpPr/>
          <p:nvPr/>
        </p:nvGrpSpPr>
        <p:grpSpPr>
          <a:xfrm>
            <a:off x="2950875" y="3663649"/>
            <a:ext cx="3000000" cy="1013576"/>
            <a:chOff x="2950875" y="3663649"/>
            <a:chExt cx="3000000" cy="1013576"/>
          </a:xfrm>
        </p:grpSpPr>
        <p:cxnSp>
          <p:nvCxnSpPr>
            <p:cNvPr id="272" name="Google Shape;272;p35"/>
            <p:cNvCxnSpPr/>
            <p:nvPr/>
          </p:nvCxnSpPr>
          <p:spPr>
            <a:xfrm>
              <a:off x="2950875" y="3911925"/>
              <a:ext cx="3000000" cy="7653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73" name="Google Shape;273;p35"/>
            <p:cNvSpPr txBox="1"/>
            <p:nvPr/>
          </p:nvSpPr>
          <p:spPr>
            <a:xfrm rot="843592">
              <a:off x="3262079" y="3980035"/>
              <a:ext cx="2646379" cy="3386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0000"/>
                  </a:solidFill>
                </a:rPr>
                <a:t>5a. Steal valuable data (e.g. session token)</a:t>
              </a:r>
              <a:endParaRPr sz="1000">
                <a:solidFill>
                  <a:srgbClr val="FF0000"/>
                </a:solidFill>
              </a:endParaRPr>
            </a:p>
          </p:txBody>
        </p:sp>
      </p:grpSp>
      <p:grpSp>
        <p:nvGrpSpPr>
          <p:cNvPr id="274" name="Google Shape;274;p35"/>
          <p:cNvGrpSpPr/>
          <p:nvPr/>
        </p:nvGrpSpPr>
        <p:grpSpPr>
          <a:xfrm>
            <a:off x="2909096" y="2248613"/>
            <a:ext cx="2063400" cy="1240500"/>
            <a:chOff x="2909096" y="2248613"/>
            <a:chExt cx="2063400" cy="1240500"/>
          </a:xfrm>
        </p:grpSpPr>
        <p:cxnSp>
          <p:nvCxnSpPr>
            <p:cNvPr id="275" name="Google Shape;275;p35"/>
            <p:cNvCxnSpPr/>
            <p:nvPr/>
          </p:nvCxnSpPr>
          <p:spPr>
            <a:xfrm rot="10800000" flipH="1">
              <a:off x="2981900" y="2326425"/>
              <a:ext cx="1896300" cy="908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76" name="Google Shape;276;p35"/>
            <p:cNvSpPr txBox="1"/>
            <p:nvPr/>
          </p:nvSpPr>
          <p:spPr>
            <a:xfrm rot="-1563393">
              <a:off x="2875022" y="2699607"/>
              <a:ext cx="2131549" cy="33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0000"/>
                  </a:solidFill>
                </a:rPr>
                <a:t>5b. Make malicious requests</a:t>
              </a:r>
              <a:endParaRPr sz="1000">
                <a:solidFill>
                  <a:srgbClr val="FF0000"/>
                </a:solidFill>
              </a:endParaRPr>
            </a:p>
          </p:txBody>
        </p:sp>
      </p:grpSp>
      <p:sp>
        <p:nvSpPr>
          <p:cNvPr id="277" name="Google Shape;277;p35"/>
          <p:cNvSpPr txBox="1"/>
          <p:nvPr/>
        </p:nvSpPr>
        <p:spPr>
          <a:xfrm>
            <a:off x="218079" y="3880407"/>
            <a:ext cx="2433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4. Victim browser executes </a:t>
            </a:r>
            <a:r>
              <a:rPr lang="en" sz="1000">
                <a:solidFill>
                  <a:srgbClr val="FF0000"/>
                </a:solidFill>
              </a:rPr>
              <a:t>malicious script</a:t>
            </a:r>
            <a:endParaRPr sz="1000">
              <a:solidFill>
                <a:srgbClr val="FF0000"/>
              </a:solidFill>
            </a:endParaRPr>
          </a:p>
        </p:txBody>
      </p:sp>
      <p:grpSp>
        <p:nvGrpSpPr>
          <p:cNvPr id="278" name="Google Shape;278;p35"/>
          <p:cNvGrpSpPr/>
          <p:nvPr/>
        </p:nvGrpSpPr>
        <p:grpSpPr>
          <a:xfrm>
            <a:off x="3047225" y="3260625"/>
            <a:ext cx="2950500" cy="972600"/>
            <a:chOff x="3047225" y="3260625"/>
            <a:chExt cx="2950500" cy="972600"/>
          </a:xfrm>
        </p:grpSpPr>
        <p:sp>
          <p:nvSpPr>
            <p:cNvPr id="279" name="Google Shape;279;p35"/>
            <p:cNvSpPr txBox="1"/>
            <p:nvPr/>
          </p:nvSpPr>
          <p:spPr>
            <a:xfrm rot="798744">
              <a:off x="3188594" y="3577635"/>
              <a:ext cx="2793360" cy="3385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1. Cause malicious request (e.g. click on link)</a:t>
              </a:r>
              <a:endParaRPr sz="1000"/>
            </a:p>
          </p:txBody>
        </p:sp>
        <p:cxnSp>
          <p:nvCxnSpPr>
            <p:cNvPr id="280" name="Google Shape;280;p35"/>
            <p:cNvCxnSpPr/>
            <p:nvPr/>
          </p:nvCxnSpPr>
          <p:spPr>
            <a:xfrm rot="10800000">
              <a:off x="3047225" y="3495575"/>
              <a:ext cx="2950500" cy="70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Reflected XSS: Making a Request</a:t>
            </a:r>
            <a:endParaRPr/>
          </a:p>
        </p:txBody>
      </p:sp>
      <p:sp>
        <p:nvSpPr>
          <p:cNvPr id="286" name="Google Shape;286;p36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How do we force the victim to make a request to the legitimate website with injected JavaScript?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Trick the victim into visiting the attacker’s website, and include an embedded </a:t>
            </a:r>
            <a:r>
              <a:rPr lang="en" dirty="0" err="1"/>
              <a:t>iframe</a:t>
            </a:r>
            <a:r>
              <a:rPr lang="en" dirty="0"/>
              <a:t> that makes the request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Can make the </a:t>
            </a:r>
            <a:r>
              <a:rPr lang="en" dirty="0" err="1"/>
              <a:t>iframe</a:t>
            </a:r>
            <a:r>
              <a:rPr lang="en" dirty="0"/>
              <a:t> very small (1 pixel x 1 pixel), so the victim doesn’t notice it:</a:t>
            </a:r>
            <a:br>
              <a:rPr lang="en" dirty="0"/>
            </a:b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b="1" dirty="0" err="1">
                <a:latin typeface="Courier New"/>
                <a:ea typeface="Courier New"/>
                <a:cs typeface="Courier New"/>
                <a:sym typeface="Courier New"/>
              </a:rPr>
              <a:t>iframe</a:t>
            </a: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 height=1 width=1 </a:t>
            </a:r>
            <a:r>
              <a:rPr lang="en" b="1" dirty="0" err="1"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="http://</a:t>
            </a:r>
            <a:r>
              <a:rPr lang="en" b="1" dirty="0" err="1">
                <a:latin typeface="Courier New"/>
                <a:ea typeface="Courier New"/>
                <a:cs typeface="Courier New"/>
                <a:sym typeface="Courier New"/>
              </a:rPr>
              <a:t>google.com</a:t>
            </a: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b="1" dirty="0" err="1">
                <a:latin typeface="Courier New"/>
                <a:ea typeface="Courier New"/>
                <a:cs typeface="Courier New"/>
                <a:sym typeface="Courier New"/>
              </a:rPr>
              <a:t>search?q</a:t>
            </a: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=&lt;script&gt;alert(1)&lt;/script&gt;"&gt;</a:t>
            </a:r>
            <a:endParaRPr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Trick the victim into clicking a link (e.g. posting on social media, sending a text, etc.)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Trick the victim into visiting the attacker’s website, which redirects to the reflected XSS link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… and many more!</a:t>
            </a:r>
            <a:endParaRPr dirty="0"/>
          </a:p>
        </p:txBody>
      </p:sp>
      <p:sp>
        <p:nvSpPr>
          <p:cNvPr id="287" name="Google Shape;287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Reflected XSS is not CSRF</a:t>
            </a:r>
            <a:endParaRPr/>
          </a:p>
        </p:txBody>
      </p:sp>
      <p:sp>
        <p:nvSpPr>
          <p:cNvPr id="293" name="Google Shape;293;p3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Reflected XSS </a:t>
            </a:r>
            <a:r>
              <a:rPr lang="en" dirty="0"/>
              <a:t>and </a:t>
            </a:r>
            <a:r>
              <a:rPr lang="en" b="1" dirty="0"/>
              <a:t>CSRF</a:t>
            </a:r>
            <a:r>
              <a:rPr lang="en" dirty="0"/>
              <a:t> both require the victim to make a request to a </a:t>
            </a:r>
            <a:r>
              <a:rPr lang="en" dirty="0" err="1"/>
              <a:t>lnk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XSS: An HTTP response contains maliciously inserted JavaScript, executed on the client side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CSRF: A malicious HTTP request is made (containing the user’s cookies), executing an effect on the server side</a:t>
            </a:r>
            <a:endParaRPr dirty="0"/>
          </a:p>
        </p:txBody>
      </p:sp>
      <p:sp>
        <p:nvSpPr>
          <p:cNvPr id="294" name="Google Shape;294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00" name="Google Shape;300;p3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XSS in the Wild… On CalNet?!</a:t>
            </a:r>
            <a:endParaRPr/>
          </a:p>
        </p:txBody>
      </p:sp>
      <p:sp>
        <p:nvSpPr>
          <p:cNvPr id="301" name="Google Shape;301;p3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2021, 61C student Rohan Mathur was exploring the CalNet login page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Fields submitted when logging in: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username</a:t>
            </a:r>
            <a:r>
              <a:rPr lang="en"/>
              <a:t>: What user am I logging in as?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password</a:t>
            </a:r>
            <a:r>
              <a:rPr lang="en"/>
              <a:t>: What’s the user’s password?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execution</a:t>
            </a:r>
            <a:r>
              <a:rPr lang="en"/>
              <a:t>: Server-side state (like a CSRF token with extra data)</a:t>
            </a:r>
            <a:endParaRPr/>
          </a:p>
        </p:txBody>
      </p:sp>
      <p:pic>
        <p:nvPicPr>
          <p:cNvPr id="302" name="Google Shape;3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1825" y="1246825"/>
            <a:ext cx="2983674" cy="334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308" name="Google Shape;308;p3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XSS in the Wild… On CalNet?!</a:t>
            </a:r>
            <a:endParaRPr/>
          </a:p>
        </p:txBody>
      </p:sp>
      <p:sp>
        <p:nvSpPr>
          <p:cNvPr id="309" name="Google Shape;309;p39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server expects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execution</a:t>
            </a:r>
            <a:r>
              <a:rPr lang="en"/>
              <a:t> to be in a specific format that contains its server-side state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if you muck with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execution</a:t>
            </a:r>
            <a:r>
              <a:rPr lang="en"/>
              <a:t>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“corrupted” execution key is placed into the error message in the HTML to aid debugging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… and CalNet at the time did not escape the execution key</a:t>
            </a:r>
            <a:endParaRPr/>
          </a:p>
        </p:txBody>
      </p:sp>
      <p:pic>
        <p:nvPicPr>
          <p:cNvPr id="310" name="Google Shape;31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5325" y="1246825"/>
            <a:ext cx="3498099" cy="31601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39"/>
          <p:cNvGrpSpPr/>
          <p:nvPr/>
        </p:nvGrpSpPr>
        <p:grpSpPr>
          <a:xfrm>
            <a:off x="4454125" y="3948925"/>
            <a:ext cx="3553300" cy="1107900"/>
            <a:chOff x="4454125" y="3948925"/>
            <a:chExt cx="3553300" cy="1107900"/>
          </a:xfrm>
        </p:grpSpPr>
        <p:sp>
          <p:nvSpPr>
            <p:cNvPr id="312" name="Google Shape;312;p39"/>
            <p:cNvSpPr/>
            <p:nvPr/>
          </p:nvSpPr>
          <p:spPr>
            <a:xfrm>
              <a:off x="7039025" y="3948925"/>
              <a:ext cx="968400" cy="227400"/>
            </a:xfrm>
            <a:prstGeom prst="ellipse">
              <a:avLst/>
            </a:prstGeom>
            <a:noFill/>
            <a:ln w="28575" cap="flat" cmpd="sng">
              <a:solidFill>
                <a:srgbClr val="FFAB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9"/>
            <p:cNvSpPr txBox="1"/>
            <p:nvPr/>
          </p:nvSpPr>
          <p:spPr>
            <a:xfrm>
              <a:off x="4454125" y="4441225"/>
              <a:ext cx="24501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Garbage execution value in HTML</a:t>
              </a:r>
              <a:endParaRPr/>
            </a:p>
          </p:txBody>
        </p:sp>
        <p:cxnSp>
          <p:nvCxnSpPr>
            <p:cNvPr id="314" name="Google Shape;314;p39"/>
            <p:cNvCxnSpPr>
              <a:endCxn id="312" idx="4"/>
            </p:cNvCxnSpPr>
            <p:nvPr/>
          </p:nvCxnSpPr>
          <p:spPr>
            <a:xfrm rot="10800000" flipH="1">
              <a:off x="6904325" y="4176325"/>
              <a:ext cx="618900" cy="572700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320" name="Google Shape;320;p4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Constructing an Attack on CalNet</a:t>
            </a:r>
            <a:endParaRPr/>
          </a:p>
        </p:txBody>
      </p:sp>
      <p:sp>
        <p:nvSpPr>
          <p:cNvPr id="321" name="Google Shape;321;p40"/>
          <p:cNvSpPr txBox="1">
            <a:spLocks noGrp="1"/>
          </p:cNvSpPr>
          <p:nvPr>
            <p:ph type="body" idx="4294967295"/>
          </p:nvPr>
        </p:nvSpPr>
        <p:spPr>
          <a:xfrm>
            <a:off x="1265300" y="1780225"/>
            <a:ext cx="6739500" cy="3039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&lt;html&gt;</a:t>
            </a:r>
            <a:br>
              <a:rPr lang="en" sz="10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  &lt;head&gt;</a:t>
            </a:r>
            <a:br>
              <a:rPr lang="en" sz="10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    &lt;script&gt;</a:t>
            </a:r>
            <a:br>
              <a:rPr lang="en" sz="10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1000" b="1">
                <a:solidFill>
                  <a:srgbClr val="3C78D8"/>
                </a:solidFill>
                <a:latin typeface="Courier New"/>
                <a:ea typeface="Courier New"/>
                <a:cs typeface="Courier New"/>
                <a:sym typeface="Courier New"/>
              </a:rPr>
              <a:t>// When the malicious page finishes loading, automatically submit the form!</a:t>
            </a:r>
            <a:br>
              <a:rPr lang="en" sz="10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      document.addEventListener('DOMContentLoaded', () =&gt; {</a:t>
            </a:r>
            <a:br>
              <a:rPr lang="en" sz="10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        document.getElementById('form').submit();</a:t>
            </a:r>
            <a:br>
              <a:rPr lang="en" sz="10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      });</a:t>
            </a:r>
            <a:br>
              <a:rPr lang="en" sz="10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    &lt;/script&gt;</a:t>
            </a:r>
            <a:br>
              <a:rPr lang="en" sz="10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  &lt;/head&gt;</a:t>
            </a:r>
            <a:br>
              <a:rPr lang="en" sz="10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  &lt;body&gt;</a:t>
            </a:r>
            <a:br>
              <a:rPr lang="en" sz="10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 b="1">
                <a:solidFill>
                  <a:srgbClr val="3C78D8"/>
                </a:solidFill>
                <a:latin typeface="Courier New"/>
                <a:ea typeface="Courier New"/>
                <a:cs typeface="Courier New"/>
                <a:sym typeface="Courier New"/>
              </a:rPr>
              <a:t>&lt;!-- Malicious form containing our malicious execution data. --&gt;</a:t>
            </a:r>
            <a:br>
              <a:rPr lang="en" sz="10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    &lt;form id="form" action="https://auth.berkeley.edu/cas/login" method="POST"&gt;</a:t>
            </a:r>
            <a:br>
              <a:rPr lang="en" sz="10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      &lt;input name="username" type="text" value="evanbot" /&gt;</a:t>
            </a:r>
            <a:br>
              <a:rPr lang="en" sz="10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      &lt;input name="password" type="text" value="obviously-not-the-real-password" /&gt;</a:t>
            </a:r>
            <a:br>
              <a:rPr lang="en" sz="10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      &lt;input name="execution" type="text" value="&lt;script&gt;alert('XSS!')&lt;/script&gt;" /&gt;</a:t>
            </a:r>
            <a:br>
              <a:rPr lang="en" sz="10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    &lt;/form&gt;</a:t>
            </a:r>
            <a:br>
              <a:rPr lang="en" sz="10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  &lt;/body&gt;</a:t>
            </a:r>
            <a:br>
              <a:rPr lang="en" sz="10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&lt;/html&gt;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2" name="Google Shape;322;p40"/>
          <p:cNvSpPr txBox="1"/>
          <p:nvPr/>
        </p:nvSpPr>
        <p:spPr>
          <a:xfrm>
            <a:off x="1284650" y="1256425"/>
            <a:ext cx="670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Attack: Force a POST request to CalNet!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What Happened?</a:t>
            </a:r>
            <a:endParaRPr/>
          </a:p>
        </p:txBody>
      </p:sp>
      <p:sp>
        <p:nvSpPr>
          <p:cNvPr id="328" name="Google Shape;328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29" name="Google Shape;329;p4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CalNet also accepts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execution</a:t>
            </a:r>
            <a:r>
              <a:rPr lang="en"/>
              <a:t> parameters over URL query parameters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link like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https://auth.berkeley.edu/cas/login?execution=&lt;script&gt;alert('XSS!')&lt;/script&gt;</a:t>
            </a:r>
            <a:r>
              <a:rPr lang="en"/>
              <a:t> would result in the same attack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would only fire if you clicked the button to show the error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… But if clicked, the injected JavaScript could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Present a fake login prompt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Steal your CalNet password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Log you in as the attacker’s account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Steal your authentication session token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Root cause: A &gt;5 year old sample page modified by CalNet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CalNet is uses software from Apereo, which comes with sample pages for logging in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Apereo fixed that bug many years before, but sample pages don’t get included in bug fixes!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35" name="Google Shape;335;p4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</a:t>
            </a:r>
            <a:r>
              <a:rPr lang="en" b="1"/>
              <a:t>HTML sanitization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Idea: Certain characters are special, so create sequences that represent those characters as data, rather than as HTML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 with an ampersand (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lang="en"/>
              <a:t>) and end with a semicolon (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"/>
              <a:t>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Instead of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/>
              <a:t>, use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&amp;lt;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Instead of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/>
              <a:t>, use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&amp;quot;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And many more!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It is important to escape all dangerous characters (lists of them can be found), or you will still be vulnerable!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Note: You should always rely on trusted libraries to do this for you!</a:t>
            </a:r>
            <a:endParaRPr/>
          </a:p>
        </p:txBody>
      </p:sp>
      <p:sp>
        <p:nvSpPr>
          <p:cNvPr id="336" name="Google Shape;336;p4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XSS Defenses</a:t>
            </a:r>
            <a:endParaRPr/>
          </a:p>
        </p:txBody>
      </p:sp>
      <p:sp>
        <p:nvSpPr>
          <p:cNvPr id="337" name="Google Shape;337;p42"/>
          <p:cNvSpPr txBox="1"/>
          <p:nvPr/>
        </p:nvSpPr>
        <p:spPr>
          <a:xfrm>
            <a:off x="5438550" y="2428650"/>
            <a:ext cx="3582600" cy="954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&lt;html&gt;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Hello 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&amp;lt;script&amp;gt;alert(1)&amp;lt;/script&amp;gt;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!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&lt;/body&gt;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&lt;/html&gt;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43" name="Google Shape;343;p4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XSS Defenses: Escaping</a:t>
            </a:r>
            <a:endParaRPr/>
          </a:p>
        </p:txBody>
      </p:sp>
      <p:sp>
        <p:nvSpPr>
          <p:cNvPr id="344" name="Google Shape;344;p43"/>
          <p:cNvSpPr txBox="1"/>
          <p:nvPr/>
        </p:nvSpPr>
        <p:spPr>
          <a:xfrm>
            <a:off x="407950" y="1884325"/>
            <a:ext cx="7503000" cy="800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handleSayHello(w http.ResponseWriter, r *http.Request) {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name := r.URL.Query()["name"][0]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fmt.Fprintf(w,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"&lt;html&gt;&lt;body&gt;Hello %s!&lt;/body&gt;&lt;/html&gt;", </a:t>
            </a:r>
            <a:r>
              <a:rPr lang="en" sz="10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html.EscapeString(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0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5" name="Google Shape;345;p43"/>
          <p:cNvSpPr txBox="1"/>
          <p:nvPr/>
        </p:nvSpPr>
        <p:spPr>
          <a:xfrm>
            <a:off x="407950" y="3287500"/>
            <a:ext cx="75030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https://vulnerable.com/hello?name=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&lt;script&gt;alert(1)&lt;/script&gt;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6" name="Google Shape;346;p43"/>
          <p:cNvSpPr txBox="1"/>
          <p:nvPr/>
        </p:nvSpPr>
        <p:spPr>
          <a:xfrm>
            <a:off x="407950" y="4228975"/>
            <a:ext cx="75030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&lt;html&gt;&lt;body&gt;Hello 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&amp;lt;script&amp;gt;alert(1)&amp;lt;/script&amp;gt;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!&lt;/body&gt;&lt;/html&gt;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7" name="Google Shape;347;p43"/>
          <p:cNvSpPr txBox="1"/>
          <p:nvPr/>
        </p:nvSpPr>
        <p:spPr>
          <a:xfrm>
            <a:off x="407950" y="14841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348" name="Google Shape;348;p43"/>
          <p:cNvSpPr txBox="1"/>
          <p:nvPr/>
        </p:nvSpPr>
        <p:spPr>
          <a:xfrm>
            <a:off x="407950" y="2887300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sp>
        <p:nvSpPr>
          <p:cNvPr id="349" name="Google Shape;349;p43"/>
          <p:cNvSpPr txBox="1"/>
          <p:nvPr/>
        </p:nvSpPr>
        <p:spPr>
          <a:xfrm>
            <a:off x="407950" y="3828775"/>
            <a:ext cx="109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55" name="Google Shape;355;p4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a programmer has to take an action for every usage…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They are </a:t>
            </a:r>
            <a:r>
              <a:rPr lang="en" i="1"/>
              <a:t>going</a:t>
            </a:r>
            <a:r>
              <a:rPr lang="en"/>
              <a:t> to screw up (e.g. CalNet)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Recall: Consider human factors!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Nowadays, escaping is generally achieved through </a:t>
            </a:r>
            <a:r>
              <a:rPr lang="en" b="1"/>
              <a:t>templating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HTML templates are essentially their own language, where you declare what data goes where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templating engine handles all the escaping internally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HTTP library gets very angry if you don’t use templates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Recall (again): Consider human factors!</a:t>
            </a:r>
            <a:endParaRPr/>
          </a:p>
        </p:txBody>
      </p:sp>
      <p:sp>
        <p:nvSpPr>
          <p:cNvPr id="356" name="Google Shape;356;p4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XSS Defenses: Escaping</a:t>
            </a:r>
            <a:endParaRPr/>
          </a:p>
        </p:txBody>
      </p:sp>
      <p:grpSp>
        <p:nvGrpSpPr>
          <p:cNvPr id="357" name="Google Shape;357;p44"/>
          <p:cNvGrpSpPr/>
          <p:nvPr/>
        </p:nvGrpSpPr>
        <p:grpSpPr>
          <a:xfrm>
            <a:off x="5438550" y="2428650"/>
            <a:ext cx="3582600" cy="1484900"/>
            <a:chOff x="5438550" y="2428650"/>
            <a:chExt cx="3582600" cy="1484900"/>
          </a:xfrm>
        </p:grpSpPr>
        <p:sp>
          <p:nvSpPr>
            <p:cNvPr id="358" name="Google Shape;358;p44"/>
            <p:cNvSpPr txBox="1"/>
            <p:nvPr/>
          </p:nvSpPr>
          <p:spPr>
            <a:xfrm>
              <a:off x="5438550" y="2428650"/>
              <a:ext cx="3582600" cy="9543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latin typeface="Courier New"/>
                  <a:ea typeface="Courier New"/>
                  <a:cs typeface="Courier New"/>
                  <a:sym typeface="Courier New"/>
                </a:rPr>
                <a:t>&lt;html&gt;</a:t>
              </a:r>
              <a:endParaRPr sz="1000" b="1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latin typeface="Courier New"/>
                  <a:ea typeface="Courier New"/>
                  <a:cs typeface="Courier New"/>
                  <a:sym typeface="Courier New"/>
                </a:rPr>
                <a:t>&lt;body&gt;</a:t>
              </a:r>
              <a:endParaRPr sz="1000" b="1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latin typeface="Courier New"/>
                  <a:ea typeface="Courier New"/>
                  <a:cs typeface="Courier New"/>
                  <a:sym typeface="Courier New"/>
                </a:rPr>
                <a:t>Hello </a:t>
              </a:r>
              <a:r>
                <a:rPr lang="en" sz="1000" b="1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{{.name}}</a:t>
              </a:r>
              <a:r>
                <a:rPr lang="en" sz="1000" b="1">
                  <a:latin typeface="Courier New"/>
                  <a:ea typeface="Courier New"/>
                  <a:cs typeface="Courier New"/>
                  <a:sym typeface="Courier New"/>
                </a:rPr>
                <a:t>!</a:t>
              </a:r>
              <a:endParaRPr sz="1000" b="1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latin typeface="Courier New"/>
                  <a:ea typeface="Courier New"/>
                  <a:cs typeface="Courier New"/>
                  <a:sym typeface="Courier New"/>
                </a:rPr>
                <a:t>&lt;/body&gt;</a:t>
              </a:r>
              <a:endParaRPr sz="1000" b="1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latin typeface="Courier New"/>
                  <a:ea typeface="Courier New"/>
                  <a:cs typeface="Courier New"/>
                  <a:sym typeface="Courier New"/>
                </a:rPr>
                <a:t>&lt;/html&gt;</a:t>
              </a:r>
              <a:endParaRPr sz="1000"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359" name="Google Shape;359;p44"/>
            <p:cNvSpPr txBox="1"/>
            <p:nvPr/>
          </p:nvSpPr>
          <p:spPr>
            <a:xfrm>
              <a:off x="5641950" y="3513350"/>
              <a:ext cx="3175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Example: Golang HTML template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Session Authentication</a:t>
            </a:r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Session authentication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cookies to associate requests with an authenticated user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First request: Enter username and password, receive session token (as a cookie)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Future requests: Browser automatically attaches the session token cookie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Session tokens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an attacker steals your session token, they can log in as you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Should be randomly and securely generated by the server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browser should not send tokens to the wrong place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365" name="Google Shape;365;p4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</a:t>
            </a:r>
            <a:r>
              <a:rPr lang="en" b="1"/>
              <a:t>Content Security Policy</a:t>
            </a:r>
            <a:r>
              <a:rPr lang="en"/>
              <a:t> (</a:t>
            </a:r>
            <a:r>
              <a:rPr lang="en" b="1"/>
              <a:t>CSP</a:t>
            </a:r>
            <a:r>
              <a:rPr lang="en"/>
              <a:t>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Idea: Instruct the browser to only use resources loaded from specific places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Uses additional headers to specify the policy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Standard approach: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Disallow all inline scripts (JavaScript code directly in HTML), which prevents inline XSS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Example: Disallow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&lt;script&gt;alert(1)&lt;/script&gt;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Only allow scripts from specified domains, which prevents XSS from linking to external scripts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Example: Disallow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&lt;script src="https://cs161.org/hack.js"&gt;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Also works with other content (e.g. iframes, images, etc.)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Relies on the browser to enforce security, so more of a mitigation for defense-in-depth</a:t>
            </a:r>
            <a:endParaRPr/>
          </a:p>
        </p:txBody>
      </p:sp>
      <p:sp>
        <p:nvSpPr>
          <p:cNvPr id="366" name="Google Shape;366;p4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XSS Defenses: CSP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Attacks</a:t>
            </a:r>
            <a:endParaRPr/>
          </a:p>
        </p:txBody>
      </p:sp>
      <p:sp>
        <p:nvSpPr>
          <p:cNvPr id="372" name="Google Shape;372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 (UI) Attacks</a:t>
            </a:r>
            <a:endParaRPr/>
          </a:p>
        </p:txBody>
      </p:sp>
      <p:sp>
        <p:nvSpPr>
          <p:cNvPr id="379" name="Google Shape;379;p4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General theme: The attacker tricks the victim into thinking they are taking an </a:t>
            </a:r>
            <a:r>
              <a:rPr lang="en" b="1"/>
              <a:t>intended</a:t>
            </a:r>
            <a:r>
              <a:rPr lang="en"/>
              <a:t> action, when they are actually taking a </a:t>
            </a:r>
            <a:r>
              <a:rPr lang="en" b="1"/>
              <a:t>malicious</a:t>
            </a:r>
            <a:r>
              <a:rPr lang="en"/>
              <a:t> action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Takes advantage of </a:t>
            </a:r>
            <a:r>
              <a:rPr lang="en" b="1"/>
              <a:t>user interfaces</a:t>
            </a:r>
            <a:r>
              <a:rPr lang="en"/>
              <a:t>: The trusted path between the user and the computer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Browser disallows the website itself to interact across origins (same-origin policy), but trusts the user to do whatever they want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Remember: Consider human factors!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main types of UI attacks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Clickjacking: Trick the victim into clicking on something from the attacker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Phishing: Trick the victim into sending the attacker personal information</a:t>
            </a:r>
            <a:endParaRPr/>
          </a:p>
        </p:txBody>
      </p:sp>
      <p:sp>
        <p:nvSpPr>
          <p:cNvPr id="380" name="Google Shape;380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Clickjacking</a:t>
            </a:r>
            <a:r>
              <a:rPr lang="en"/>
              <a:t>: Trick the victim into clicking on something from the attacker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 vulnerability: the browser trusts the user’s clicks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the user clicks on something, the browser assumes the user intended to click there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Why steal clicks?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Download a malicious program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Like a Facebook page/YouTube video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Delete an online account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Why steal keystrokes?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Steal passwords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Steal credit card numbers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Steal personal info</a:t>
            </a:r>
            <a:endParaRPr/>
          </a:p>
        </p:txBody>
      </p:sp>
      <p:sp>
        <p:nvSpPr>
          <p:cNvPr id="386" name="Google Shape;386;p4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</a:t>
            </a:r>
            <a:endParaRPr/>
          </a:p>
        </p:txBody>
      </p:sp>
      <p:sp>
        <p:nvSpPr>
          <p:cNvPr id="387" name="Google Shape;387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Clickjacking: Download buttons</a:t>
            </a:r>
            <a:endParaRPr/>
          </a:p>
        </p:txBody>
      </p:sp>
      <p:sp>
        <p:nvSpPr>
          <p:cNvPr id="393" name="Google Shape;393;p49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2742600" cy="35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Which is the real download button?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if the user clicks the wrong one?</a:t>
            </a:r>
            <a:endParaRPr/>
          </a:p>
        </p:txBody>
      </p:sp>
      <p:sp>
        <p:nvSpPr>
          <p:cNvPr id="394" name="Google Shape;394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395" name="Google Shape;39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3875" y="1246825"/>
            <a:ext cx="5400424" cy="334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401" name="Google Shape;401;p5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</a:t>
            </a:r>
            <a:endParaRPr/>
          </a:p>
        </p:txBody>
      </p:sp>
      <p:pic>
        <p:nvPicPr>
          <p:cNvPr id="402" name="Google Shape;40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6313" y="1148375"/>
            <a:ext cx="3671384" cy="3995127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0"/>
          <p:cNvSpPr txBox="1"/>
          <p:nvPr/>
        </p:nvSpPr>
        <p:spPr>
          <a:xfrm>
            <a:off x="4632975" y="1942025"/>
            <a:ext cx="3030600" cy="8313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Navigate to berkeley.edu. Notice the URL when hovering over the image.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04" name="Google Shape;40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5839" y="4269623"/>
            <a:ext cx="249636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410" name="Google Shape;410;p51"/>
          <p:cNvSpPr txBox="1"/>
          <p:nvPr/>
        </p:nvSpPr>
        <p:spPr>
          <a:xfrm>
            <a:off x="512550" y="2605100"/>
            <a:ext cx="3994500" cy="492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&lt;iframe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style="opacity: 1.0" 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src="https://www.berkeley.edu/"&gt;&lt;/iframe&gt;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1" name="Google Shape;411;p5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</a:t>
            </a:r>
            <a:endParaRPr/>
          </a:p>
        </p:txBody>
      </p:sp>
      <p:sp>
        <p:nvSpPr>
          <p:cNvPr id="412" name="Google Shape;412;p51"/>
          <p:cNvSpPr txBox="1"/>
          <p:nvPr/>
        </p:nvSpPr>
        <p:spPr>
          <a:xfrm>
            <a:off x="2013175" y="1148375"/>
            <a:ext cx="3030600" cy="4002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Load berkeley.edu in an iframe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13" name="Google Shape;413;p51"/>
          <p:cNvGrpSpPr/>
          <p:nvPr/>
        </p:nvGrpSpPr>
        <p:grpSpPr>
          <a:xfrm>
            <a:off x="2334600" y="1686500"/>
            <a:ext cx="3038700" cy="3383700"/>
            <a:chOff x="2334600" y="1686500"/>
            <a:chExt cx="3038700" cy="3383700"/>
          </a:xfrm>
        </p:grpSpPr>
        <p:sp>
          <p:nvSpPr>
            <p:cNvPr id="414" name="Google Shape;414;p51"/>
            <p:cNvSpPr txBox="1"/>
            <p:nvPr/>
          </p:nvSpPr>
          <p:spPr>
            <a:xfrm>
              <a:off x="2334600" y="1686500"/>
              <a:ext cx="3030600" cy="8313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We can’t generate clicks ourselves because of SOP, but the user can still click…</a:t>
              </a: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415" name="Google Shape;415;p51"/>
            <p:cNvCxnSpPr>
              <a:stCxn id="414" idx="2"/>
            </p:cNvCxnSpPr>
            <p:nvPr/>
          </p:nvCxnSpPr>
          <p:spPr>
            <a:xfrm>
              <a:off x="3849900" y="2517800"/>
              <a:ext cx="1523400" cy="2552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416" name="Google Shape;416;p51"/>
          <p:cNvGrpSpPr/>
          <p:nvPr/>
        </p:nvGrpSpPr>
        <p:grpSpPr>
          <a:xfrm>
            <a:off x="5437775" y="1148375"/>
            <a:ext cx="3297661" cy="3995126"/>
            <a:chOff x="5437775" y="1148375"/>
            <a:chExt cx="3297661" cy="3995126"/>
          </a:xfrm>
        </p:grpSpPr>
        <p:pic>
          <p:nvPicPr>
            <p:cNvPr id="417" name="Google Shape;417;p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37775" y="1148375"/>
              <a:ext cx="3297661" cy="3995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" name="Google Shape;418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67539" y="3828198"/>
              <a:ext cx="249636" cy="393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424" name="Google Shape;424;p52"/>
          <p:cNvSpPr txBox="1"/>
          <p:nvPr/>
        </p:nvSpPr>
        <p:spPr>
          <a:xfrm>
            <a:off x="512550" y="2605100"/>
            <a:ext cx="3994500" cy="800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&lt;iframe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style="opacity: 1.0"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 src="https://www.berkeley.edu/"&gt;&lt;/iframe&gt;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&lt;p style="margin-top: 210pt"&gt;&lt;em&gt;You &lt;b&gt;Know&lt;/b&gt; You Want To Click Here!&lt;/em&gt;&lt;/p&gt;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5" name="Google Shape;425;p5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</a:t>
            </a:r>
            <a:endParaRPr/>
          </a:p>
        </p:txBody>
      </p:sp>
      <p:sp>
        <p:nvSpPr>
          <p:cNvPr id="426" name="Google Shape;426;p52"/>
          <p:cNvSpPr txBox="1"/>
          <p:nvPr/>
        </p:nvSpPr>
        <p:spPr>
          <a:xfrm>
            <a:off x="1785875" y="1364000"/>
            <a:ext cx="3030600" cy="6156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Place some enticing content underneath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27" name="Google Shape;427;p52"/>
          <p:cNvGrpSpPr/>
          <p:nvPr/>
        </p:nvGrpSpPr>
        <p:grpSpPr>
          <a:xfrm>
            <a:off x="5437775" y="1148375"/>
            <a:ext cx="3297661" cy="3995126"/>
            <a:chOff x="5437775" y="1148375"/>
            <a:chExt cx="3297661" cy="3995126"/>
          </a:xfrm>
        </p:grpSpPr>
        <p:pic>
          <p:nvPicPr>
            <p:cNvPr id="428" name="Google Shape;428;p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37775" y="1148375"/>
              <a:ext cx="3297661" cy="3995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" name="Google Shape;429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67539" y="3828198"/>
              <a:ext cx="249636" cy="393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435" name="Google Shape;435;p53"/>
          <p:cNvSpPr txBox="1"/>
          <p:nvPr/>
        </p:nvSpPr>
        <p:spPr>
          <a:xfrm>
            <a:off x="512550" y="2605100"/>
            <a:ext cx="3994500" cy="800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&lt;iframe style="opacity: 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0.8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" src="https://www.berkeley.edu/"&gt;&lt;/iframe&gt;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&lt;p style="margin-top: 210pt"&gt;&lt;em&gt;You &lt;b&gt;Know&lt;/b&gt; You Want To Click Here!&lt;/em&gt;&lt;/p&gt;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6" name="Google Shape;436;p5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</a:t>
            </a:r>
            <a:endParaRPr/>
          </a:p>
        </p:txBody>
      </p:sp>
      <p:sp>
        <p:nvSpPr>
          <p:cNvPr id="437" name="Google Shape;437;p53"/>
          <p:cNvSpPr txBox="1"/>
          <p:nvPr/>
        </p:nvSpPr>
        <p:spPr>
          <a:xfrm>
            <a:off x="1785875" y="1364000"/>
            <a:ext cx="3030600" cy="6156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Make the iframe slightly transparent…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38" name="Google Shape;438;p53"/>
          <p:cNvGrpSpPr/>
          <p:nvPr/>
        </p:nvGrpSpPr>
        <p:grpSpPr>
          <a:xfrm>
            <a:off x="5404961" y="1148375"/>
            <a:ext cx="3363293" cy="3995126"/>
            <a:chOff x="5404961" y="1148375"/>
            <a:chExt cx="3363293" cy="3995126"/>
          </a:xfrm>
        </p:grpSpPr>
        <p:pic>
          <p:nvPicPr>
            <p:cNvPr id="439" name="Google Shape;439;p5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04961" y="1148375"/>
              <a:ext cx="3363293" cy="3995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67539" y="3828198"/>
              <a:ext cx="249636" cy="393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446" name="Google Shape;446;p54"/>
          <p:cNvSpPr txBox="1"/>
          <p:nvPr/>
        </p:nvSpPr>
        <p:spPr>
          <a:xfrm>
            <a:off x="512550" y="2605100"/>
            <a:ext cx="3994500" cy="800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&lt;iframe style="opacity: 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" src="https://www.berkeley.edu/"&gt;&lt;/iframe&gt;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&lt;p style="margin-top: 210pt"&gt;&lt;em&gt;You &lt;b&gt;Know&lt;/b&gt; You Want To Click Here!&lt;/em&gt;&lt;/p&gt;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7" name="Google Shape;447;p5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</a:t>
            </a:r>
            <a:endParaRPr/>
          </a:p>
        </p:txBody>
      </p:sp>
      <p:sp>
        <p:nvSpPr>
          <p:cNvPr id="448" name="Google Shape;448;p54"/>
          <p:cNvSpPr txBox="1"/>
          <p:nvPr/>
        </p:nvSpPr>
        <p:spPr>
          <a:xfrm>
            <a:off x="1785875" y="1364000"/>
            <a:ext cx="3030600" cy="4002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Make it </a:t>
            </a:r>
            <a:r>
              <a:rPr lang="en" i="1">
                <a:solidFill>
                  <a:schemeClr val="dk1"/>
                </a:solidFill>
              </a:rPr>
              <a:t>more</a:t>
            </a:r>
            <a:r>
              <a:rPr lang="en">
                <a:solidFill>
                  <a:schemeClr val="dk1"/>
                </a:solidFill>
              </a:rPr>
              <a:t> transparent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49" name="Google Shape;449;p54"/>
          <p:cNvGrpSpPr/>
          <p:nvPr/>
        </p:nvGrpSpPr>
        <p:grpSpPr>
          <a:xfrm>
            <a:off x="5404953" y="1148365"/>
            <a:ext cx="3363301" cy="3995135"/>
            <a:chOff x="5404953" y="1148365"/>
            <a:chExt cx="3363301" cy="3995135"/>
          </a:xfrm>
        </p:grpSpPr>
        <p:pic>
          <p:nvPicPr>
            <p:cNvPr id="450" name="Google Shape;450;p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04953" y="1148365"/>
              <a:ext cx="3363301" cy="39951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" name="Google Shape;451;p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67539" y="3828198"/>
              <a:ext cx="249636" cy="393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CSRF</a:t>
            </a:r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Cross-site request forgery (CSRF or XSRF): An attack that exploits cookie-based authentication to perform an action as the victim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 authenticates to the server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User receives a cookie with a valid session token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Attacker tricks the victim into making a malicious request to the server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server accepts the malicious request from the victim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Recall: The cookie is automatically attached in the request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Attacker must trick the victim into creating a request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GET request: click on a link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POST request: use JavaScript</a:t>
            </a:r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457" name="Google Shape;457;p55"/>
          <p:cNvSpPr txBox="1"/>
          <p:nvPr/>
        </p:nvSpPr>
        <p:spPr>
          <a:xfrm>
            <a:off x="512550" y="2605100"/>
            <a:ext cx="3994500" cy="800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&lt;iframe style="opacity: 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" src="https://www.berkeley.edu/"&gt;&lt;/iframe&gt;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&lt;p style="margin-top: 210pt"&gt;&lt;em&gt;You &lt;b&gt;Know&lt;/b&gt; You Want To Click Here!&lt;/em&gt;&lt;/p&gt;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8" name="Google Shape;458;p5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</a:t>
            </a:r>
            <a:endParaRPr/>
          </a:p>
        </p:txBody>
      </p:sp>
      <p:sp>
        <p:nvSpPr>
          <p:cNvPr id="459" name="Google Shape;459;p55"/>
          <p:cNvSpPr txBox="1"/>
          <p:nvPr/>
        </p:nvSpPr>
        <p:spPr>
          <a:xfrm>
            <a:off x="1785875" y="1364000"/>
            <a:ext cx="3030600" cy="4002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Make it </a:t>
            </a:r>
            <a:r>
              <a:rPr lang="en" i="1">
                <a:solidFill>
                  <a:schemeClr val="dk1"/>
                </a:solidFill>
              </a:rPr>
              <a:t>entirely</a:t>
            </a:r>
            <a:r>
              <a:rPr lang="en">
                <a:solidFill>
                  <a:schemeClr val="dk1"/>
                </a:solidFill>
              </a:rPr>
              <a:t> transparent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60" name="Google Shape;460;p55"/>
          <p:cNvGrpSpPr/>
          <p:nvPr/>
        </p:nvGrpSpPr>
        <p:grpSpPr>
          <a:xfrm>
            <a:off x="5404952" y="1148365"/>
            <a:ext cx="3363301" cy="3995135"/>
            <a:chOff x="5404952" y="1148365"/>
            <a:chExt cx="3363301" cy="3995135"/>
          </a:xfrm>
        </p:grpSpPr>
        <p:pic>
          <p:nvPicPr>
            <p:cNvPr id="461" name="Google Shape;461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04952" y="1148365"/>
              <a:ext cx="3363301" cy="39951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" name="Google Shape;462;p5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67539" y="3828198"/>
              <a:ext cx="249636" cy="393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3" name="Google Shape;463;p55"/>
          <p:cNvGrpSpPr/>
          <p:nvPr/>
        </p:nvGrpSpPr>
        <p:grpSpPr>
          <a:xfrm>
            <a:off x="1929050" y="1984550"/>
            <a:ext cx="3384450" cy="3081600"/>
            <a:chOff x="1929050" y="1984550"/>
            <a:chExt cx="3384450" cy="3081600"/>
          </a:xfrm>
        </p:grpSpPr>
        <p:sp>
          <p:nvSpPr>
            <p:cNvPr id="464" name="Google Shape;464;p55"/>
            <p:cNvSpPr txBox="1"/>
            <p:nvPr/>
          </p:nvSpPr>
          <p:spPr>
            <a:xfrm>
              <a:off x="1929050" y="1984550"/>
              <a:ext cx="3179700" cy="4002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But the user still clicks on the iframe!</a:t>
              </a: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465" name="Google Shape;465;p55"/>
            <p:cNvCxnSpPr>
              <a:stCxn id="464" idx="2"/>
            </p:cNvCxnSpPr>
            <p:nvPr/>
          </p:nvCxnSpPr>
          <p:spPr>
            <a:xfrm>
              <a:off x="3518900" y="2384750"/>
              <a:ext cx="1794600" cy="2681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471" name="Google Shape;471;p5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Clickjacking: Invisible iframes</a:t>
            </a:r>
            <a:endParaRPr/>
          </a:p>
        </p:txBody>
      </p:sp>
      <p:sp>
        <p:nvSpPr>
          <p:cNvPr id="472" name="Google Shape;472;p56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Variant #1: Frame the legitimate site invisibly, </a:t>
            </a:r>
            <a:r>
              <a:rPr lang="en" i="1"/>
              <a:t>over</a:t>
            </a:r>
            <a:r>
              <a:rPr lang="en"/>
              <a:t> visible, enticing content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Victim thinks they’re clicking on the attacker’s enticing website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But their click actually happened on the legitimate website!</a:t>
            </a:r>
            <a:endParaRPr/>
          </a:p>
        </p:txBody>
      </p:sp>
      <p:grpSp>
        <p:nvGrpSpPr>
          <p:cNvPr id="473" name="Google Shape;473;p56"/>
          <p:cNvGrpSpPr/>
          <p:nvPr/>
        </p:nvGrpSpPr>
        <p:grpSpPr>
          <a:xfrm>
            <a:off x="5871125" y="1394048"/>
            <a:ext cx="2752176" cy="3269175"/>
            <a:chOff x="5871125" y="1394048"/>
            <a:chExt cx="2752176" cy="3269175"/>
          </a:xfrm>
        </p:grpSpPr>
        <p:pic>
          <p:nvPicPr>
            <p:cNvPr id="474" name="Google Shape;474;p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71125" y="1394048"/>
              <a:ext cx="2752176" cy="3269175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75" name="Google Shape;475;p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67539" y="3828198"/>
              <a:ext cx="249636" cy="393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481" name="Google Shape;481;p5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Variant #2: Frame the legitimate site visibly, </a:t>
            </a:r>
            <a:r>
              <a:rPr lang="en" i="1"/>
              <a:t>under</a:t>
            </a:r>
            <a:r>
              <a:rPr lang="en"/>
              <a:t> invisible malicious content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Victim thinks they’re clicking on the legitimate site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But their click actually happened on the malicious website!</a:t>
            </a:r>
            <a:endParaRPr/>
          </a:p>
        </p:txBody>
      </p:sp>
      <p:sp>
        <p:nvSpPr>
          <p:cNvPr id="482" name="Google Shape;482;p5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Clickjacking: Invisible iframes</a:t>
            </a:r>
            <a:endParaRPr/>
          </a:p>
        </p:txBody>
      </p:sp>
      <p:grpSp>
        <p:nvGrpSpPr>
          <p:cNvPr id="483" name="Google Shape;483;p57"/>
          <p:cNvGrpSpPr/>
          <p:nvPr/>
        </p:nvGrpSpPr>
        <p:grpSpPr>
          <a:xfrm>
            <a:off x="5481850" y="2114325"/>
            <a:ext cx="3498102" cy="2236901"/>
            <a:chOff x="5481850" y="2114325"/>
            <a:chExt cx="3498102" cy="2236901"/>
          </a:xfrm>
        </p:grpSpPr>
        <p:pic>
          <p:nvPicPr>
            <p:cNvPr id="484" name="Google Shape;484;p57"/>
            <p:cNvPicPr preferRelativeResize="0"/>
            <p:nvPr/>
          </p:nvPicPr>
          <p:blipFill rotWithShape="1">
            <a:blip r:embed="rId3">
              <a:alphaModFix/>
            </a:blip>
            <a:srcRect t="9428"/>
            <a:stretch/>
          </p:blipFill>
          <p:spPr>
            <a:xfrm>
              <a:off x="5481850" y="2114325"/>
              <a:ext cx="3498102" cy="22369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5" name="Google Shape;485;p57"/>
            <p:cNvSpPr txBox="1"/>
            <p:nvPr/>
          </p:nvSpPr>
          <p:spPr>
            <a:xfrm>
              <a:off x="6390500" y="2207350"/>
              <a:ext cx="1375500" cy="400200"/>
            </a:xfrm>
            <a:prstGeom prst="rect">
              <a:avLst/>
            </a:prstGeom>
            <a:solidFill>
              <a:srgbClr val="FFFFFF">
                <a:alpha val="37650"/>
              </a:srgbClr>
            </a:solidFill>
            <a:ln w="9525" cap="flat" cmpd="sng">
              <a:solidFill>
                <a:srgbClr val="B7B7B7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666666"/>
                  </a:solidFill>
                </a:rPr>
                <a:t>Download .exe</a:t>
              </a:r>
              <a:endParaRPr>
                <a:solidFill>
                  <a:srgbClr val="666666"/>
                </a:solidFill>
              </a:endParaRPr>
            </a:p>
          </p:txBody>
        </p:sp>
        <p:pic>
          <p:nvPicPr>
            <p:cNvPr id="486" name="Google Shape;486;p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66175" y="2466313"/>
              <a:ext cx="280000" cy="441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492" name="Google Shape;492;p5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Variant #3: Frame the legitimate site visibly, </a:t>
            </a:r>
            <a:r>
              <a:rPr lang="en" i="1"/>
              <a:t>under</a:t>
            </a:r>
            <a:r>
              <a:rPr lang="en"/>
              <a:t> malicious content </a:t>
            </a:r>
            <a:r>
              <a:rPr lang="en" i="1"/>
              <a:t>partially</a:t>
            </a:r>
            <a:r>
              <a:rPr lang="en"/>
              <a:t> overlaying the site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attacker can change the appearance of the site without breaking SOP!</a:t>
            </a:r>
            <a:endParaRPr/>
          </a:p>
        </p:txBody>
      </p:sp>
      <p:sp>
        <p:nvSpPr>
          <p:cNvPr id="493" name="Google Shape;493;p5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Clickjacking: Invisible iframes</a:t>
            </a:r>
            <a:endParaRPr/>
          </a:p>
        </p:txBody>
      </p:sp>
      <p:grpSp>
        <p:nvGrpSpPr>
          <p:cNvPr id="494" name="Google Shape;494;p58"/>
          <p:cNvGrpSpPr/>
          <p:nvPr/>
        </p:nvGrpSpPr>
        <p:grpSpPr>
          <a:xfrm>
            <a:off x="5872251" y="1361425"/>
            <a:ext cx="2475475" cy="3536400"/>
            <a:chOff x="5872251" y="1361425"/>
            <a:chExt cx="2475475" cy="3536400"/>
          </a:xfrm>
        </p:grpSpPr>
        <p:pic>
          <p:nvPicPr>
            <p:cNvPr id="495" name="Google Shape;495;p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72251" y="1361425"/>
              <a:ext cx="2475475" cy="353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6" name="Google Shape;496;p58"/>
            <p:cNvSpPr txBox="1"/>
            <p:nvPr/>
          </p:nvSpPr>
          <p:spPr>
            <a:xfrm>
              <a:off x="7522775" y="2204925"/>
              <a:ext cx="677400" cy="40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/>
                <a:t>$0.15</a:t>
              </a:r>
              <a:endParaRPr b="1"/>
            </a:p>
          </p:txBody>
        </p:sp>
        <p:sp>
          <p:nvSpPr>
            <p:cNvPr id="497" name="Google Shape;497;p58"/>
            <p:cNvSpPr txBox="1"/>
            <p:nvPr/>
          </p:nvSpPr>
          <p:spPr>
            <a:xfrm>
              <a:off x="7522775" y="2696000"/>
              <a:ext cx="677400" cy="40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/>
                <a:t>$0.15</a:t>
              </a:r>
              <a:endParaRPr b="1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503" name="Google Shape;503;p59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JavaScript can detect the position of the cursor and change the website right before the user clicks on something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user clicks on the malicious input (embedded iframe, download button, etc.) before they notice that something changed</a:t>
            </a:r>
            <a:endParaRPr/>
          </a:p>
        </p:txBody>
      </p:sp>
      <p:sp>
        <p:nvSpPr>
          <p:cNvPr id="504" name="Google Shape;504;p5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Clickjacking: Temporal Attack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510" name="Google Shape;510;p6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Clickjacking: Temporal Attack</a:t>
            </a:r>
            <a:endParaRPr/>
          </a:p>
        </p:txBody>
      </p:sp>
      <p:sp>
        <p:nvSpPr>
          <p:cNvPr id="511" name="Google Shape;511;p60"/>
          <p:cNvSpPr txBox="1"/>
          <p:nvPr/>
        </p:nvSpPr>
        <p:spPr>
          <a:xfrm>
            <a:off x="1718550" y="1923900"/>
            <a:ext cx="5706900" cy="2339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Instructions: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Please double-click on the button below to continue to your content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Click here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" name="Google Shape;51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5314" y="2896948"/>
            <a:ext cx="249636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518" name="Google Shape;518;p6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Clickjacking: Temporal Attack</a:t>
            </a:r>
            <a:endParaRPr/>
          </a:p>
        </p:txBody>
      </p:sp>
      <p:sp>
        <p:nvSpPr>
          <p:cNvPr id="519" name="Google Shape;519;p61"/>
          <p:cNvSpPr txBox="1"/>
          <p:nvPr/>
        </p:nvSpPr>
        <p:spPr>
          <a:xfrm>
            <a:off x="1718550" y="1923900"/>
            <a:ext cx="5706900" cy="2339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Instructions: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Please double-click on the button below to continue to your content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Click here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0" name="Google Shape;520;p61"/>
          <p:cNvPicPr preferRelativeResize="0"/>
          <p:nvPr/>
        </p:nvPicPr>
        <p:blipFill rotWithShape="1">
          <a:blip r:embed="rId3">
            <a:alphaModFix/>
          </a:blip>
          <a:srcRect l="24113" t="11793" r="21939" b="7593"/>
          <a:stretch/>
        </p:blipFill>
        <p:spPr>
          <a:xfrm>
            <a:off x="4125879" y="1150661"/>
            <a:ext cx="2737600" cy="30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7177" y="3170773"/>
            <a:ext cx="249636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527" name="Google Shape;527;p6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Clickjacking: Cursorjacking</a:t>
            </a:r>
            <a:endParaRPr/>
          </a:p>
        </p:txBody>
      </p:sp>
      <p:sp>
        <p:nvSpPr>
          <p:cNvPr id="528" name="Google Shape;528;p6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CSS has the ability to style the appearance of the cursor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JavaScript has the ability to track a cursor’s position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we change the appearance a certain way, we can create a fake cursor to trick users into clicking on things!</a:t>
            </a:r>
            <a:endParaRPr/>
          </a:p>
        </p:txBody>
      </p:sp>
      <p:pic>
        <p:nvPicPr>
          <p:cNvPr id="529" name="Google Shape;529;p62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748923" y="4334501"/>
            <a:ext cx="249633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5436" y="4139902"/>
            <a:ext cx="496475" cy="782800"/>
          </a:xfrm>
          <a:prstGeom prst="rect">
            <a:avLst/>
          </a:prstGeom>
          <a:noFill/>
          <a:ln>
            <a:noFill/>
          </a:ln>
          <a:effectLst>
            <a:outerShdw blurRad="157163" dist="85725" dir="27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531" name="Google Shape;531;p62"/>
          <p:cNvGrpSpPr/>
          <p:nvPr/>
        </p:nvGrpSpPr>
        <p:grpSpPr>
          <a:xfrm>
            <a:off x="814000" y="2877200"/>
            <a:ext cx="3030600" cy="1309200"/>
            <a:chOff x="814000" y="2877200"/>
            <a:chExt cx="3030600" cy="1309200"/>
          </a:xfrm>
        </p:grpSpPr>
        <p:sp>
          <p:nvSpPr>
            <p:cNvPr id="532" name="Google Shape;532;p62"/>
            <p:cNvSpPr txBox="1"/>
            <p:nvPr/>
          </p:nvSpPr>
          <p:spPr>
            <a:xfrm>
              <a:off x="814000" y="2877200"/>
              <a:ext cx="30306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Fake cursor, created with CSS and/or JavaScript</a:t>
              </a: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533" name="Google Shape;533;p62"/>
            <p:cNvCxnSpPr>
              <a:stCxn id="532" idx="2"/>
            </p:cNvCxnSpPr>
            <p:nvPr/>
          </p:nvCxnSpPr>
          <p:spPr>
            <a:xfrm>
              <a:off x="2329300" y="3492800"/>
              <a:ext cx="770100" cy="693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34" name="Google Shape;534;p62"/>
          <p:cNvGrpSpPr/>
          <p:nvPr/>
        </p:nvGrpSpPr>
        <p:grpSpPr>
          <a:xfrm>
            <a:off x="5825125" y="3044025"/>
            <a:ext cx="3030600" cy="1494900"/>
            <a:chOff x="5825125" y="3044025"/>
            <a:chExt cx="3030600" cy="1494900"/>
          </a:xfrm>
        </p:grpSpPr>
        <p:sp>
          <p:nvSpPr>
            <p:cNvPr id="535" name="Google Shape;535;p62"/>
            <p:cNvSpPr txBox="1"/>
            <p:nvPr/>
          </p:nvSpPr>
          <p:spPr>
            <a:xfrm>
              <a:off x="5825125" y="3044025"/>
              <a:ext cx="30306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Real cursor, hidden or less visible with CSS</a:t>
              </a: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536" name="Google Shape;536;p62"/>
            <p:cNvCxnSpPr>
              <a:stCxn id="535" idx="2"/>
            </p:cNvCxnSpPr>
            <p:nvPr/>
          </p:nvCxnSpPr>
          <p:spPr>
            <a:xfrm flipH="1">
              <a:off x="6204325" y="3659625"/>
              <a:ext cx="1136100" cy="87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3"/>
          <p:cNvSpPr txBox="1"/>
          <p:nvPr/>
        </p:nvSpPr>
        <p:spPr>
          <a:xfrm>
            <a:off x="4941625" y="3373300"/>
            <a:ext cx="180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A4C2F4"/>
                </a:solidFill>
              </a:rPr>
              <a:t>Download .exe</a:t>
            </a:r>
            <a:endParaRPr u="sng">
              <a:solidFill>
                <a:srgbClr val="A4C2F4"/>
              </a:solidFill>
            </a:endParaRPr>
          </a:p>
        </p:txBody>
      </p:sp>
      <p:sp>
        <p:nvSpPr>
          <p:cNvPr id="542" name="Google Shape;542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543" name="Google Shape;543;p63"/>
          <p:cNvSpPr txBox="1"/>
          <p:nvPr/>
        </p:nvSpPr>
        <p:spPr>
          <a:xfrm>
            <a:off x="2471550" y="3357850"/>
            <a:ext cx="1736700" cy="431100"/>
          </a:xfrm>
          <a:prstGeom prst="rect">
            <a:avLst/>
          </a:prstGeom>
          <a:solidFill>
            <a:srgbClr val="38761D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</a:rPr>
              <a:t>PLAY NOW!</a:t>
            </a:r>
            <a:endParaRPr sz="1600" b="1">
              <a:solidFill>
                <a:srgbClr val="FFFFFF"/>
              </a:solidFill>
            </a:endParaRPr>
          </a:p>
        </p:txBody>
      </p:sp>
      <p:sp>
        <p:nvSpPr>
          <p:cNvPr id="544" name="Google Shape;544;p6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Clickjacking: Cursorjacking</a:t>
            </a:r>
            <a:endParaRPr/>
          </a:p>
        </p:txBody>
      </p:sp>
      <p:pic>
        <p:nvPicPr>
          <p:cNvPr id="545" name="Google Shape;54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5436" y="3454102"/>
            <a:ext cx="496475" cy="782800"/>
          </a:xfrm>
          <a:prstGeom prst="rect">
            <a:avLst/>
          </a:prstGeom>
          <a:noFill/>
          <a:ln>
            <a:noFill/>
          </a:ln>
          <a:effectLst>
            <a:outerShdw blurRad="157163" dist="85725" dir="27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46" name="Google Shape;546;p6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748923" y="3648701"/>
            <a:ext cx="249633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63"/>
          <p:cNvSpPr txBox="1"/>
          <p:nvPr/>
        </p:nvSpPr>
        <p:spPr>
          <a:xfrm>
            <a:off x="2902200" y="1910625"/>
            <a:ext cx="3339600" cy="4002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do you think you’re clicking on?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553" name="Google Shape;553;p6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Clickjacking: Defenses</a:t>
            </a:r>
            <a:endParaRPr/>
          </a:p>
        </p:txBody>
      </p:sp>
      <p:sp>
        <p:nvSpPr>
          <p:cNvPr id="554" name="Google Shape;554;p6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Enforce visual integrity</a:t>
            </a:r>
            <a:r>
              <a:rPr lang="en"/>
              <a:t>: Ensure clear visual separation between important dialogs and content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Notice: Windows User Account Control darkens the entire screen and freezes the desktop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Notice: Firefox dialogs “cross the boundary” between the URL bar and content, something that only valid dialogs can do</a:t>
            </a:r>
            <a:endParaRPr/>
          </a:p>
        </p:txBody>
      </p:sp>
      <p:pic>
        <p:nvPicPr>
          <p:cNvPr id="555" name="Google Shape;555;p64" descr="https://www.howtogeek.com/thumbcache/2/200/28e8ccd7ba2e302da6a1b00f59c25150/wp-content/uploads/2012/09/image17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8219" y="1295800"/>
            <a:ext cx="2815080" cy="15160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6" name="Google Shape;556;p64"/>
          <p:cNvCxnSpPr/>
          <p:nvPr/>
        </p:nvCxnSpPr>
        <p:spPr>
          <a:xfrm rot="10800000" flipH="1">
            <a:off x="5216900" y="2370575"/>
            <a:ext cx="533100" cy="25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57" name="Google Shape;55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4876" y="3264079"/>
            <a:ext cx="2941776" cy="1170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8" name="Google Shape;558;p64"/>
          <p:cNvCxnSpPr/>
          <p:nvPr/>
        </p:nvCxnSpPr>
        <p:spPr>
          <a:xfrm>
            <a:off x="3422700" y="3393875"/>
            <a:ext cx="2277000" cy="59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CSRF Defenses</a:t>
            </a:r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CSRF token: A secret value provided by the server to the user. The user must attach the same value in the request for the server to accept the request.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attacker does not know the token when tricking the user into making a request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Referer Header: Allow same-site requests, but disallow cross-site requests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Header may be blank or removed for privacy reasons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Same-site cookie attribute: The cookie is sent only when the domain of the cookie exactly matches the domain of the origin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implemented on all browsers</a:t>
            </a:r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564" name="Google Shape;564;p6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Clickjacking: Defenses</a:t>
            </a:r>
            <a:endParaRPr/>
          </a:p>
        </p:txBody>
      </p:sp>
      <p:sp>
        <p:nvSpPr>
          <p:cNvPr id="565" name="Google Shape;565;p6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Enforce temporal integrity</a:t>
            </a:r>
            <a:r>
              <a:rPr lang="en"/>
              <a:t>: Ensure that there is sufficient time for a user to register what they are clicking 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Notice: Firefox blocks the “OK” button until 1 second after the dialog has been focused</a:t>
            </a:r>
            <a:endParaRPr/>
          </a:p>
        </p:txBody>
      </p:sp>
      <p:pic>
        <p:nvPicPr>
          <p:cNvPr id="566" name="Google Shape;56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6738" y="1164811"/>
            <a:ext cx="2826558" cy="1900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65"/>
          <p:cNvPicPr preferRelativeResize="0"/>
          <p:nvPr/>
        </p:nvPicPr>
        <p:blipFill rotWithShape="1">
          <a:blip r:embed="rId4">
            <a:alphaModFix/>
          </a:blip>
          <a:srcRect l="9520" t="8444" r="9520" b="9494"/>
          <a:stretch/>
        </p:blipFill>
        <p:spPr>
          <a:xfrm>
            <a:off x="5796749" y="3137244"/>
            <a:ext cx="2826550" cy="19705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8" name="Google Shape;568;p65"/>
          <p:cNvCxnSpPr/>
          <p:nvPr/>
        </p:nvCxnSpPr>
        <p:spPr>
          <a:xfrm>
            <a:off x="4777350" y="2543600"/>
            <a:ext cx="3019200" cy="27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9" name="Google Shape;569;p65"/>
          <p:cNvCxnSpPr/>
          <p:nvPr/>
        </p:nvCxnSpPr>
        <p:spPr>
          <a:xfrm>
            <a:off x="4767100" y="2594925"/>
            <a:ext cx="3089100" cy="21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575" name="Google Shape;575;p6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Clickjacking: Defenses</a:t>
            </a:r>
            <a:endParaRPr/>
          </a:p>
        </p:txBody>
      </p:sp>
      <p:sp>
        <p:nvSpPr>
          <p:cNvPr id="576" name="Google Shape;576;p66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Require confirmation</a:t>
            </a:r>
            <a:r>
              <a:rPr lang="en"/>
              <a:t> from users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browser needs to confirm that the user’s click was intentional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Drawbacks: Asking for confirmation annoys users (consider human factors!)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Frame-busting</a:t>
            </a:r>
            <a:r>
              <a:rPr lang="en"/>
              <a:t>: The legitimate website forbids other websites from embedding it in an iframe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Defeats the invisible iframe attacks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be enforced by Content Security Policy (CSP)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be enforced by X-Frame-Options (an HTTP header)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</a:t>
            </a:r>
            <a:endParaRPr/>
          </a:p>
        </p:txBody>
      </p:sp>
      <p:sp>
        <p:nvSpPr>
          <p:cNvPr id="582" name="Google Shape;582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pic>
        <p:nvPicPr>
          <p:cNvPr id="583" name="Google Shape;58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4938" y="1148375"/>
            <a:ext cx="4454113" cy="399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</a:t>
            </a:r>
            <a:endParaRPr/>
          </a:p>
        </p:txBody>
      </p:sp>
      <p:sp>
        <p:nvSpPr>
          <p:cNvPr id="589" name="Google Shape;589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pic>
        <p:nvPicPr>
          <p:cNvPr id="590" name="Google Shape;59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5512" y="1148375"/>
            <a:ext cx="4312973" cy="399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6852" y="3113223"/>
            <a:ext cx="249636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68"/>
          <p:cNvSpPr/>
          <p:nvPr/>
        </p:nvSpPr>
        <p:spPr>
          <a:xfrm>
            <a:off x="2122225" y="4944104"/>
            <a:ext cx="2179200" cy="2469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</a:t>
            </a:r>
            <a:endParaRPr/>
          </a:p>
        </p:txBody>
      </p:sp>
      <p:sp>
        <p:nvSpPr>
          <p:cNvPr id="598" name="Google Shape;598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pic>
        <p:nvPicPr>
          <p:cNvPr id="599" name="Google Shape;59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1725" y="1148375"/>
            <a:ext cx="4100537" cy="399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</a:t>
            </a:r>
            <a:endParaRPr/>
          </a:p>
        </p:txBody>
      </p:sp>
      <p:sp>
        <p:nvSpPr>
          <p:cNvPr id="605" name="Google Shape;605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pic>
        <p:nvPicPr>
          <p:cNvPr id="606" name="Google Shape;60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1715" y="1148375"/>
            <a:ext cx="4100554" cy="3995124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70"/>
          <p:cNvSpPr txBox="1"/>
          <p:nvPr/>
        </p:nvSpPr>
        <p:spPr>
          <a:xfrm>
            <a:off x="3745910" y="2318314"/>
            <a:ext cx="1234200" cy="12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evanbot@berkeley.edu</a:t>
            </a:r>
            <a:endParaRPr sz="8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</a:t>
            </a:r>
            <a:endParaRPr/>
          </a:p>
        </p:txBody>
      </p:sp>
      <p:sp>
        <p:nvSpPr>
          <p:cNvPr id="613" name="Google Shape;613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pic>
        <p:nvPicPr>
          <p:cNvPr id="614" name="Google Shape;61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063" y="1148375"/>
            <a:ext cx="5723885" cy="399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</a:t>
            </a:r>
            <a:endParaRPr/>
          </a:p>
        </p:txBody>
      </p:sp>
      <p:sp>
        <p:nvSpPr>
          <p:cNvPr id="620" name="Google Shape;620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pic>
        <p:nvPicPr>
          <p:cNvPr id="621" name="Google Shape;62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063" y="1148375"/>
            <a:ext cx="5723885" cy="3995124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72"/>
          <p:cNvSpPr txBox="1"/>
          <p:nvPr/>
        </p:nvSpPr>
        <p:spPr>
          <a:xfrm>
            <a:off x="4871635" y="2192664"/>
            <a:ext cx="1234200" cy="12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Evan</a:t>
            </a:r>
            <a:endParaRPr sz="800"/>
          </a:p>
        </p:txBody>
      </p:sp>
      <p:sp>
        <p:nvSpPr>
          <p:cNvPr id="623" name="Google Shape;623;p72"/>
          <p:cNvSpPr txBox="1"/>
          <p:nvPr/>
        </p:nvSpPr>
        <p:spPr>
          <a:xfrm>
            <a:off x="4871635" y="2529488"/>
            <a:ext cx="1234200" cy="12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Bot</a:t>
            </a:r>
            <a:endParaRPr sz="800"/>
          </a:p>
        </p:txBody>
      </p:sp>
      <p:sp>
        <p:nvSpPr>
          <p:cNvPr id="624" name="Google Shape;624;p72"/>
          <p:cNvSpPr txBox="1"/>
          <p:nvPr/>
        </p:nvSpPr>
        <p:spPr>
          <a:xfrm>
            <a:off x="4871635" y="2851531"/>
            <a:ext cx="1234200" cy="12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2019-08-21</a:t>
            </a:r>
            <a:endParaRPr sz="800"/>
          </a:p>
        </p:txBody>
      </p:sp>
      <p:sp>
        <p:nvSpPr>
          <p:cNvPr id="625" name="Google Shape;625;p72"/>
          <p:cNvSpPr txBox="1"/>
          <p:nvPr/>
        </p:nvSpPr>
        <p:spPr>
          <a:xfrm>
            <a:off x="4871635" y="3178501"/>
            <a:ext cx="1234200" cy="12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hive12</a:t>
            </a:r>
            <a:endParaRPr sz="800"/>
          </a:p>
        </p:txBody>
      </p:sp>
      <p:sp>
        <p:nvSpPr>
          <p:cNvPr id="626" name="Google Shape;626;p72"/>
          <p:cNvSpPr txBox="1"/>
          <p:nvPr/>
        </p:nvSpPr>
        <p:spPr>
          <a:xfrm>
            <a:off x="4871635" y="3507935"/>
            <a:ext cx="1234200" cy="12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cs.berkeley.edu</a:t>
            </a:r>
            <a:endParaRPr sz="800"/>
          </a:p>
        </p:txBody>
      </p:sp>
      <p:sp>
        <p:nvSpPr>
          <p:cNvPr id="627" name="Google Shape;627;p72"/>
          <p:cNvSpPr txBox="1"/>
          <p:nvPr/>
        </p:nvSpPr>
        <p:spPr>
          <a:xfrm>
            <a:off x="4871635" y="3827515"/>
            <a:ext cx="1234200" cy="12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Caltopia</a:t>
            </a:r>
            <a:endParaRPr sz="800"/>
          </a:p>
        </p:txBody>
      </p:sp>
      <p:sp>
        <p:nvSpPr>
          <p:cNvPr id="628" name="Google Shape;628;p72"/>
          <p:cNvSpPr txBox="1"/>
          <p:nvPr/>
        </p:nvSpPr>
        <p:spPr>
          <a:xfrm>
            <a:off x="5415700" y="4519394"/>
            <a:ext cx="1352700" cy="9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01100101011101100110000101101110</a:t>
            </a:r>
            <a:endParaRPr sz="6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</a:t>
            </a:r>
            <a:endParaRPr/>
          </a:p>
        </p:txBody>
      </p:sp>
      <p:sp>
        <p:nvSpPr>
          <p:cNvPr id="634" name="Google Shape;634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pic>
        <p:nvPicPr>
          <p:cNvPr id="635" name="Google Shape;63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613" y="1148375"/>
            <a:ext cx="6208782" cy="399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</a:t>
            </a:r>
            <a:endParaRPr/>
          </a:p>
        </p:txBody>
      </p:sp>
      <p:sp>
        <p:nvSpPr>
          <p:cNvPr id="641" name="Google Shape;641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pic>
        <p:nvPicPr>
          <p:cNvPr id="642" name="Google Shape;64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613" y="1148375"/>
            <a:ext cx="6208782" cy="399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Today: XSS</a:t>
            </a:r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XSS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Websites use untrusted content as control data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Stored XSS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Reflected XSS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Defense: HTML sanitization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Defense: Content Security Policy (CSP)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UI attacks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Clickjacking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Phishing</a:t>
            </a:r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</a:t>
            </a:r>
            <a:endParaRPr/>
          </a:p>
        </p:txBody>
      </p:sp>
      <p:sp>
        <p:nvSpPr>
          <p:cNvPr id="648" name="Google Shape;648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pic>
        <p:nvPicPr>
          <p:cNvPr id="649" name="Google Shape;64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613" y="1148375"/>
            <a:ext cx="6208782" cy="3995124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75"/>
          <p:cNvSpPr/>
          <p:nvPr/>
        </p:nvSpPr>
        <p:spPr>
          <a:xfrm>
            <a:off x="3906625" y="1029925"/>
            <a:ext cx="1356900" cy="4359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7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</a:t>
            </a:r>
            <a:endParaRPr/>
          </a:p>
        </p:txBody>
      </p:sp>
      <p:sp>
        <p:nvSpPr>
          <p:cNvPr id="656" name="Google Shape;656;p76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Phishing</a:t>
            </a:r>
            <a:r>
              <a:rPr lang="en"/>
              <a:t>: Trick the victim into sending the attacker personal information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 vulnerability: The user can’t distinguish between a legitimate website and a website </a:t>
            </a:r>
            <a:r>
              <a:rPr lang="en" i="1"/>
              <a:t>impersonating</a:t>
            </a:r>
            <a:r>
              <a:rPr lang="en"/>
              <a:t> the legitimate website</a:t>
            </a:r>
            <a:endParaRPr/>
          </a:p>
        </p:txBody>
      </p:sp>
      <p:sp>
        <p:nvSpPr>
          <p:cNvPr id="657" name="Google Shape;657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663" name="Google Shape;663;p7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Phishing: Check the URL?</a:t>
            </a:r>
            <a:endParaRPr/>
          </a:p>
        </p:txBody>
      </p:sp>
      <p:pic>
        <p:nvPicPr>
          <p:cNvPr id="664" name="Google Shape;66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075" y="1741875"/>
            <a:ext cx="4062450" cy="3401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5" name="Google Shape;665;p77"/>
          <p:cNvGrpSpPr/>
          <p:nvPr/>
        </p:nvGrpSpPr>
        <p:grpSpPr>
          <a:xfrm>
            <a:off x="5781400" y="1885125"/>
            <a:ext cx="3066600" cy="3157800"/>
            <a:chOff x="5781400" y="1885125"/>
            <a:chExt cx="3066600" cy="3157800"/>
          </a:xfrm>
        </p:grpSpPr>
        <p:sp>
          <p:nvSpPr>
            <p:cNvPr id="666" name="Google Shape;666;p77"/>
            <p:cNvSpPr txBox="1"/>
            <p:nvPr/>
          </p:nvSpPr>
          <p:spPr>
            <a:xfrm>
              <a:off x="6258400" y="1885125"/>
              <a:ext cx="2589600" cy="8313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u="sng">
                  <a:solidFill>
                    <a:schemeClr val="hlink"/>
                  </a:solidFill>
                  <a:hlinkClick r:id="rId4"/>
                </a:rPr>
                <a:t>www.pnc.com/webapp/unsec/homepage.var.cn</a:t>
              </a:r>
              <a:r>
                <a:rPr lang="en"/>
                <a:t> is actually an entire domain!</a:t>
              </a:r>
              <a:endParaRPr/>
            </a:p>
          </p:txBody>
        </p:sp>
        <p:cxnSp>
          <p:nvCxnSpPr>
            <p:cNvPr id="667" name="Google Shape;667;p77"/>
            <p:cNvCxnSpPr>
              <a:stCxn id="666" idx="2"/>
            </p:cNvCxnSpPr>
            <p:nvPr/>
          </p:nvCxnSpPr>
          <p:spPr>
            <a:xfrm flipH="1">
              <a:off x="5781400" y="2716425"/>
              <a:ext cx="1771800" cy="2326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668" name="Google Shape;668;p77"/>
          <p:cNvSpPr txBox="1"/>
          <p:nvPr/>
        </p:nvSpPr>
        <p:spPr>
          <a:xfrm>
            <a:off x="6431550" y="3757975"/>
            <a:ext cx="2589600" cy="8313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attacker can still register an HTTPS certificate for the perfectly valid domain</a:t>
            </a:r>
            <a:endParaRPr/>
          </a:p>
        </p:txBody>
      </p:sp>
      <p:sp>
        <p:nvSpPr>
          <p:cNvPr id="669" name="Google Shape;669;p77"/>
          <p:cNvSpPr txBox="1"/>
          <p:nvPr/>
        </p:nvSpPr>
        <p:spPr>
          <a:xfrm>
            <a:off x="2981850" y="1221450"/>
            <a:ext cx="1668900" cy="4002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this real?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sp>
        <p:nvSpPr>
          <p:cNvPr id="675" name="Google Shape;675;p7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Phishing: Check the URL?</a:t>
            </a:r>
            <a:endParaRPr/>
          </a:p>
        </p:txBody>
      </p:sp>
      <p:pic>
        <p:nvPicPr>
          <p:cNvPr id="676" name="Google Shape;676;p78"/>
          <p:cNvPicPr preferRelativeResize="0"/>
          <p:nvPr/>
        </p:nvPicPr>
        <p:blipFill rotWithShape="1">
          <a:blip r:embed="rId3">
            <a:alphaModFix/>
          </a:blip>
          <a:srcRect t="36236"/>
          <a:stretch/>
        </p:blipFill>
        <p:spPr>
          <a:xfrm>
            <a:off x="1977225" y="1950905"/>
            <a:ext cx="5189550" cy="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78"/>
          <p:cNvSpPr txBox="1"/>
          <p:nvPr/>
        </p:nvSpPr>
        <p:spPr>
          <a:xfrm>
            <a:off x="3737550" y="1353000"/>
            <a:ext cx="1668900" cy="4002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</a:t>
            </a:r>
            <a:r>
              <a:rPr lang="en" i="1"/>
              <a:t>this</a:t>
            </a:r>
            <a:r>
              <a:rPr lang="en"/>
              <a:t> real?</a:t>
            </a:r>
            <a:endParaRPr/>
          </a:p>
        </p:txBody>
      </p:sp>
      <p:sp>
        <p:nvSpPr>
          <p:cNvPr id="678" name="Google Shape;678;p78"/>
          <p:cNvSpPr/>
          <p:nvPr/>
        </p:nvSpPr>
        <p:spPr>
          <a:xfrm>
            <a:off x="4827600" y="2066025"/>
            <a:ext cx="657900" cy="2796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9" name="Google Shape;679;p78"/>
          <p:cNvGrpSpPr/>
          <p:nvPr/>
        </p:nvGrpSpPr>
        <p:grpSpPr>
          <a:xfrm>
            <a:off x="5148075" y="2452500"/>
            <a:ext cx="2976900" cy="1925100"/>
            <a:chOff x="5148075" y="2452500"/>
            <a:chExt cx="2976900" cy="1925100"/>
          </a:xfrm>
        </p:grpSpPr>
        <p:sp>
          <p:nvSpPr>
            <p:cNvPr id="680" name="Google Shape;680;p78"/>
            <p:cNvSpPr txBox="1"/>
            <p:nvPr/>
          </p:nvSpPr>
          <p:spPr>
            <a:xfrm>
              <a:off x="5148075" y="3330900"/>
              <a:ext cx="2976900" cy="10467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These letters come from the Cyrllic alphabet, not the Latin alphabet! They’re rendered the same but have completely different bytes!</a:t>
              </a:r>
              <a:endParaRPr/>
            </a:p>
          </p:txBody>
        </p:sp>
        <p:cxnSp>
          <p:nvCxnSpPr>
            <p:cNvPr id="681" name="Google Shape;681;p78"/>
            <p:cNvCxnSpPr>
              <a:stCxn id="680" idx="0"/>
            </p:cNvCxnSpPr>
            <p:nvPr/>
          </p:nvCxnSpPr>
          <p:spPr>
            <a:xfrm rot="10800000">
              <a:off x="5354025" y="2452500"/>
              <a:ext cx="1282500" cy="878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sp>
        <p:nvSpPr>
          <p:cNvPr id="687" name="Google Shape;687;p7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Phishing: Homograph Attacks</a:t>
            </a:r>
            <a:endParaRPr/>
          </a:p>
        </p:txBody>
      </p:sp>
      <p:sp>
        <p:nvSpPr>
          <p:cNvPr id="688" name="Google Shape;688;p79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Idea: Check if the URL is correct?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Homograph attack</a:t>
            </a:r>
            <a:r>
              <a:rPr lang="en"/>
              <a:t>: Creating malicious URLs that look similar (or the same) to legitimate URLs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Homograph: Two words that look the same, but have different meanings</a:t>
            </a:r>
            <a:endParaRPr/>
          </a:p>
        </p:txBody>
      </p:sp>
      <p:pic>
        <p:nvPicPr>
          <p:cNvPr id="689" name="Google Shape;68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0850" y="1363600"/>
            <a:ext cx="2331600" cy="195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79"/>
          <p:cNvPicPr preferRelativeResize="0"/>
          <p:nvPr/>
        </p:nvPicPr>
        <p:blipFill rotWithShape="1">
          <a:blip r:embed="rId4">
            <a:alphaModFix/>
          </a:blip>
          <a:srcRect t="36236"/>
          <a:stretch/>
        </p:blipFill>
        <p:spPr>
          <a:xfrm>
            <a:off x="5774478" y="3638225"/>
            <a:ext cx="306433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sp>
        <p:nvSpPr>
          <p:cNvPr id="696" name="Google Shape;696;p8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Phishing: Check </a:t>
            </a:r>
            <a:r>
              <a:rPr lang="en" i="1"/>
              <a:t>Everything</a:t>
            </a:r>
            <a:endParaRPr i="1"/>
          </a:p>
        </p:txBody>
      </p:sp>
      <p:sp>
        <p:nvSpPr>
          <p:cNvPr id="697" name="Google Shape;697;p80"/>
          <p:cNvSpPr txBox="1"/>
          <p:nvPr/>
        </p:nvSpPr>
        <p:spPr>
          <a:xfrm>
            <a:off x="325000" y="1441900"/>
            <a:ext cx="1668900" cy="4002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</a:t>
            </a:r>
            <a:r>
              <a:rPr lang="en" i="1"/>
              <a:t>this</a:t>
            </a:r>
            <a:r>
              <a:rPr lang="en"/>
              <a:t> real?</a:t>
            </a:r>
            <a:endParaRPr/>
          </a:p>
        </p:txBody>
      </p:sp>
      <p:pic>
        <p:nvPicPr>
          <p:cNvPr id="698" name="Google Shape;698;p80"/>
          <p:cNvPicPr preferRelativeResize="0"/>
          <p:nvPr/>
        </p:nvPicPr>
        <p:blipFill rotWithShape="1">
          <a:blip r:embed="rId3">
            <a:alphaModFix/>
          </a:blip>
          <a:srcRect l="5233" t="20119" r="4838" b="14852"/>
          <a:stretch/>
        </p:blipFill>
        <p:spPr>
          <a:xfrm>
            <a:off x="3043225" y="1918300"/>
            <a:ext cx="4672925" cy="2500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9" name="Google Shape;699;p80"/>
          <p:cNvGrpSpPr/>
          <p:nvPr/>
        </p:nvGrpSpPr>
        <p:grpSpPr>
          <a:xfrm>
            <a:off x="325000" y="1947900"/>
            <a:ext cx="3655500" cy="1046700"/>
            <a:chOff x="325000" y="1947900"/>
            <a:chExt cx="3655500" cy="1046700"/>
          </a:xfrm>
        </p:grpSpPr>
        <p:sp>
          <p:nvSpPr>
            <p:cNvPr id="700" name="Google Shape;700;p80"/>
            <p:cNvSpPr txBox="1"/>
            <p:nvPr/>
          </p:nvSpPr>
          <p:spPr>
            <a:xfrm>
              <a:off x="325000" y="1947900"/>
              <a:ext cx="2343600" cy="10467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Extended Validation: Certificate authority verified the identity of the site (not just the domain)</a:t>
              </a:r>
              <a:endParaRPr/>
            </a:p>
          </p:txBody>
        </p:sp>
        <p:cxnSp>
          <p:nvCxnSpPr>
            <p:cNvPr id="701" name="Google Shape;701;p80"/>
            <p:cNvCxnSpPr>
              <a:stCxn id="700" idx="3"/>
            </p:cNvCxnSpPr>
            <p:nvPr/>
          </p:nvCxnSpPr>
          <p:spPr>
            <a:xfrm rot="10800000" flipH="1">
              <a:off x="2668600" y="2362050"/>
              <a:ext cx="1311900" cy="109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sp>
        <p:nvSpPr>
          <p:cNvPr id="707" name="Google Shape;707;p8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Phishing: Check </a:t>
            </a:r>
            <a:r>
              <a:rPr lang="en" i="1"/>
              <a:t>Everything</a:t>
            </a:r>
            <a:endParaRPr i="1"/>
          </a:p>
        </p:txBody>
      </p:sp>
      <p:sp>
        <p:nvSpPr>
          <p:cNvPr id="708" name="Google Shape;708;p81"/>
          <p:cNvSpPr txBox="1"/>
          <p:nvPr/>
        </p:nvSpPr>
        <p:spPr>
          <a:xfrm>
            <a:off x="522350" y="2617800"/>
            <a:ext cx="1668900" cy="4002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Oops, never mind</a:t>
            </a:r>
            <a:endParaRPr/>
          </a:p>
        </p:txBody>
      </p:sp>
      <p:pic>
        <p:nvPicPr>
          <p:cNvPr id="709" name="Google Shape;709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71250" y="1144675"/>
            <a:ext cx="5196100" cy="384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sp>
        <p:nvSpPr>
          <p:cNvPr id="715" name="Google Shape;715;p8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Phishing: Browser-in-browser Attacks</a:t>
            </a:r>
            <a:endParaRPr/>
          </a:p>
        </p:txBody>
      </p:sp>
      <p:sp>
        <p:nvSpPr>
          <p:cNvPr id="716" name="Google Shape;716;p8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Idea: Check for a green padlock icon in the browser’s address bar, or any other built-in browser security feature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Browser-in-browser attack</a:t>
            </a:r>
            <a:r>
              <a:rPr lang="en"/>
              <a:t>: The attacker simulates the entire web browser with JavaScript</a:t>
            </a:r>
            <a:endParaRPr/>
          </a:p>
        </p:txBody>
      </p:sp>
      <p:pic>
        <p:nvPicPr>
          <p:cNvPr id="717" name="Google Shape;717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94925" y="1747175"/>
            <a:ext cx="3526225" cy="260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sp>
        <p:nvSpPr>
          <p:cNvPr id="723" name="Google Shape;723;p8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Phishing: Don’t Blame the Users</a:t>
            </a:r>
            <a:endParaRPr/>
          </a:p>
        </p:txBody>
      </p:sp>
      <p:sp>
        <p:nvSpPr>
          <p:cNvPr id="724" name="Google Shape;724;p83"/>
          <p:cNvSpPr txBox="1">
            <a:spLocks noGrp="1"/>
          </p:cNvSpPr>
          <p:nvPr>
            <p:ph type="body" idx="1"/>
          </p:nvPr>
        </p:nvSpPr>
        <p:spPr>
          <a:xfrm>
            <a:off x="198499" y="1246825"/>
            <a:ext cx="8114227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Most users aren’t security experts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Attacks are uncommon: users don’t always suspect malicious action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Detecting phishing is hard, even if you’re on the lookout for attacks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Legitimate messages often look like phishing attacks!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sp>
        <p:nvSpPr>
          <p:cNvPr id="731" name="Google Shape;731;p8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Two-Factor Authentication</a:t>
            </a:r>
            <a:endParaRPr/>
          </a:p>
        </p:txBody>
      </p:sp>
      <p:sp>
        <p:nvSpPr>
          <p:cNvPr id="732" name="Google Shape;732;p8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Problem: Phishing attacks allow attackers to learn passwords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Idea: Require more than passwords to log in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Two-factor authentication </a:t>
            </a:r>
            <a:r>
              <a:rPr lang="en"/>
              <a:t>(</a:t>
            </a:r>
            <a:r>
              <a:rPr lang="en" b="1"/>
              <a:t>2FA</a:t>
            </a:r>
            <a:r>
              <a:rPr lang="en"/>
              <a:t>): The user must prove their identity in two different ways before successfully authenticating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Three main ways for a user to prove their identity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Something the user knows</a:t>
            </a:r>
            <a:r>
              <a:rPr lang="en"/>
              <a:t>: Password, security question (e.g. name of your first pet)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Something the user has</a:t>
            </a:r>
            <a:r>
              <a:rPr lang="en"/>
              <a:t>: Their phone, their security key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Something the user is</a:t>
            </a:r>
            <a:r>
              <a:rPr lang="en"/>
              <a:t>: Fingerprint, face ID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Even if the attacker steals the user’s password with phishing, they don’t have the second factor!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Cross-Site Scripting (XSS)</a:t>
            </a:r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8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Two-Factor Authentication</a:t>
            </a:r>
            <a:endParaRPr/>
          </a:p>
        </p:txBody>
      </p:sp>
      <p:sp>
        <p:nvSpPr>
          <p:cNvPr id="738" name="Google Shape;738;p8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Two-factor authentication also defends against other attacks where a user’s password is compromised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An attacker steals the password file and performs a dictionary attack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The user reuses passwords on two different websites. The attacker compromises one website and tries the same password on the second website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With 2FA, the password alone is no longer enough for the attacker to log in!</a:t>
            </a:r>
            <a:endParaRPr/>
          </a:p>
        </p:txBody>
      </p:sp>
      <p:sp>
        <p:nvSpPr>
          <p:cNvPr id="739" name="Google Shape;739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8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Subverting 2FA: Relay Attacks</a:t>
            </a:r>
            <a:endParaRPr/>
          </a:p>
        </p:txBody>
      </p:sp>
      <p:sp>
        <p:nvSpPr>
          <p:cNvPr id="745" name="Google Shape;745;p86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Relay attacks</a:t>
            </a:r>
            <a:r>
              <a:rPr lang="en"/>
              <a:t> (</a:t>
            </a:r>
            <a:r>
              <a:rPr lang="en" b="1"/>
              <a:t>transient phishing</a:t>
            </a:r>
            <a:r>
              <a:rPr lang="en"/>
              <a:t>): The attacker steals both factors in a phishing attack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Two-factor authentication scheme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First factor: The user’s password (something the user knows)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Second factor: A code sent to the user’s phone (something the user owns)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Attack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phishing website asks the user to input their password (first factor)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attacker immediately tries to log in to the actual website as the user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actual website sends a code to the user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phishing website asks the user to enter the code (second factor)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attacker enters the code to log in as the user</a:t>
            </a:r>
            <a:endParaRPr/>
          </a:p>
        </p:txBody>
      </p:sp>
      <p:sp>
        <p:nvSpPr>
          <p:cNvPr id="746" name="Google Shape;746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87"/>
          <p:cNvSpPr txBox="1"/>
          <p:nvPr/>
        </p:nvSpPr>
        <p:spPr>
          <a:xfrm>
            <a:off x="1286850" y="1164175"/>
            <a:ext cx="2651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“Welcome to Google.</a:t>
            </a:r>
            <a:br>
              <a:rPr lang="en"/>
            </a:br>
            <a:r>
              <a:rPr lang="en"/>
              <a:t>Please login”</a:t>
            </a:r>
            <a:endParaRPr/>
          </a:p>
        </p:txBody>
      </p:sp>
      <p:sp>
        <p:nvSpPr>
          <p:cNvPr id="752" name="Google Shape;752;p8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Subverting 2FA: Relay Attacks</a:t>
            </a:r>
            <a:endParaRPr/>
          </a:p>
        </p:txBody>
      </p:sp>
      <p:sp>
        <p:nvSpPr>
          <p:cNvPr id="753" name="Google Shape;753;p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sp>
        <p:nvSpPr>
          <p:cNvPr id="754" name="Google Shape;754;p87"/>
          <p:cNvSpPr/>
          <p:nvPr/>
        </p:nvSpPr>
        <p:spPr>
          <a:xfrm>
            <a:off x="323850" y="1240375"/>
            <a:ext cx="963000" cy="3723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Victim</a:t>
            </a:r>
            <a:endParaRPr/>
          </a:p>
        </p:txBody>
      </p:sp>
      <p:sp>
        <p:nvSpPr>
          <p:cNvPr id="755" name="Google Shape;755;p87"/>
          <p:cNvSpPr/>
          <p:nvPr/>
        </p:nvSpPr>
        <p:spPr>
          <a:xfrm>
            <a:off x="3938100" y="1240375"/>
            <a:ext cx="963000" cy="1797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Attacker</a:t>
            </a:r>
            <a:endParaRPr/>
          </a:p>
        </p:txBody>
      </p:sp>
      <p:cxnSp>
        <p:nvCxnSpPr>
          <p:cNvPr id="756" name="Google Shape;756;p87"/>
          <p:cNvCxnSpPr/>
          <p:nvPr/>
        </p:nvCxnSpPr>
        <p:spPr>
          <a:xfrm rot="10800000">
            <a:off x="1301714" y="1729325"/>
            <a:ext cx="2634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57" name="Google Shape;757;p87"/>
          <p:cNvSpPr/>
          <p:nvPr/>
        </p:nvSpPr>
        <p:spPr>
          <a:xfrm>
            <a:off x="7565450" y="1240375"/>
            <a:ext cx="963000" cy="3723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</a:t>
            </a:r>
            <a:endParaRPr/>
          </a:p>
        </p:txBody>
      </p:sp>
      <p:sp>
        <p:nvSpPr>
          <p:cNvPr id="758" name="Google Shape;758;p87"/>
          <p:cNvSpPr txBox="1"/>
          <p:nvPr/>
        </p:nvSpPr>
        <p:spPr>
          <a:xfrm>
            <a:off x="1286850" y="1773775"/>
            <a:ext cx="2651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“User: victim</a:t>
            </a:r>
            <a:br>
              <a:rPr lang="en"/>
            </a:br>
            <a:r>
              <a:rPr lang="en"/>
              <a:t>Password: password123”</a:t>
            </a:r>
            <a:endParaRPr/>
          </a:p>
        </p:txBody>
      </p:sp>
      <p:cxnSp>
        <p:nvCxnSpPr>
          <p:cNvPr id="759" name="Google Shape;759;p87"/>
          <p:cNvCxnSpPr/>
          <p:nvPr/>
        </p:nvCxnSpPr>
        <p:spPr>
          <a:xfrm rot="10800000">
            <a:off x="1301714" y="2338925"/>
            <a:ext cx="2634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760" name="Google Shape;760;p87"/>
          <p:cNvSpPr txBox="1"/>
          <p:nvPr/>
        </p:nvSpPr>
        <p:spPr>
          <a:xfrm>
            <a:off x="4901100" y="2227975"/>
            <a:ext cx="2651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“User: victim</a:t>
            </a:r>
            <a:br>
              <a:rPr lang="en"/>
            </a:br>
            <a:r>
              <a:rPr lang="en"/>
              <a:t>Password: password123”</a:t>
            </a:r>
            <a:endParaRPr/>
          </a:p>
        </p:txBody>
      </p:sp>
      <p:cxnSp>
        <p:nvCxnSpPr>
          <p:cNvPr id="761" name="Google Shape;761;p87"/>
          <p:cNvCxnSpPr/>
          <p:nvPr/>
        </p:nvCxnSpPr>
        <p:spPr>
          <a:xfrm rot="10800000">
            <a:off x="4915964" y="2793125"/>
            <a:ext cx="2634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762" name="Google Shape;762;p87"/>
          <p:cNvSpPr txBox="1"/>
          <p:nvPr/>
        </p:nvSpPr>
        <p:spPr>
          <a:xfrm>
            <a:off x="1286850" y="3115750"/>
            <a:ext cx="626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“Your 2FA code is 382924”</a:t>
            </a:r>
            <a:endParaRPr/>
          </a:p>
        </p:txBody>
      </p:sp>
      <p:cxnSp>
        <p:nvCxnSpPr>
          <p:cNvPr id="763" name="Google Shape;763;p87"/>
          <p:cNvCxnSpPr/>
          <p:nvPr/>
        </p:nvCxnSpPr>
        <p:spPr>
          <a:xfrm rot="10800000">
            <a:off x="1322024" y="3452300"/>
            <a:ext cx="6225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64" name="Google Shape;764;p87"/>
          <p:cNvSpPr/>
          <p:nvPr/>
        </p:nvSpPr>
        <p:spPr>
          <a:xfrm>
            <a:off x="3945625" y="3545422"/>
            <a:ext cx="963000" cy="1418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Attacker</a:t>
            </a:r>
            <a:endParaRPr/>
          </a:p>
        </p:txBody>
      </p:sp>
      <p:sp>
        <p:nvSpPr>
          <p:cNvPr id="765" name="Google Shape;765;p87"/>
          <p:cNvSpPr txBox="1"/>
          <p:nvPr/>
        </p:nvSpPr>
        <p:spPr>
          <a:xfrm>
            <a:off x="1290525" y="3653225"/>
            <a:ext cx="265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“Enter the security code.”</a:t>
            </a:r>
            <a:endParaRPr/>
          </a:p>
        </p:txBody>
      </p:sp>
      <p:cxnSp>
        <p:nvCxnSpPr>
          <p:cNvPr id="766" name="Google Shape;766;p87"/>
          <p:cNvCxnSpPr/>
          <p:nvPr/>
        </p:nvCxnSpPr>
        <p:spPr>
          <a:xfrm rot="10800000">
            <a:off x="1305401" y="3977225"/>
            <a:ext cx="2634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67" name="Google Shape;767;p87"/>
          <p:cNvSpPr txBox="1"/>
          <p:nvPr/>
        </p:nvSpPr>
        <p:spPr>
          <a:xfrm>
            <a:off x="1290525" y="4110425"/>
            <a:ext cx="265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“382924”</a:t>
            </a:r>
            <a:endParaRPr/>
          </a:p>
        </p:txBody>
      </p:sp>
      <p:cxnSp>
        <p:nvCxnSpPr>
          <p:cNvPr id="768" name="Google Shape;768;p87"/>
          <p:cNvCxnSpPr/>
          <p:nvPr/>
        </p:nvCxnSpPr>
        <p:spPr>
          <a:xfrm rot="10800000">
            <a:off x="1305401" y="4434425"/>
            <a:ext cx="2634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769" name="Google Shape;769;p87"/>
          <p:cNvSpPr txBox="1"/>
          <p:nvPr/>
        </p:nvSpPr>
        <p:spPr>
          <a:xfrm>
            <a:off x="4915975" y="4462925"/>
            <a:ext cx="265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“382924”</a:t>
            </a:r>
            <a:endParaRPr/>
          </a:p>
        </p:txBody>
      </p:sp>
      <p:cxnSp>
        <p:nvCxnSpPr>
          <p:cNvPr id="770" name="Google Shape;770;p87"/>
          <p:cNvCxnSpPr/>
          <p:nvPr/>
        </p:nvCxnSpPr>
        <p:spPr>
          <a:xfrm rot="10800000">
            <a:off x="4930851" y="4786925"/>
            <a:ext cx="2634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8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Subverting 2FA: Social Engineering</a:t>
            </a:r>
            <a:endParaRPr/>
          </a:p>
        </p:txBody>
      </p:sp>
      <p:sp>
        <p:nvSpPr>
          <p:cNvPr id="776" name="Google Shape;776;p8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2FA schemes text a one-time code to a phone number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Attackers can call your phone provider (e.g. Verizon) and tell them to activate the attacker’s SIM card, so they receive your texts!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2FA via SMS is not great but </a:t>
            </a:r>
            <a:r>
              <a:rPr lang="en" i="1"/>
              <a:t>better than nothing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2FA schemes can be bypassed with customer support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Attackers can call customer support and ask them to deactivate 2FA!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Companies should validate identity if you ask to do this (but not all do)</a:t>
            </a:r>
            <a:endParaRPr/>
          </a:p>
        </p:txBody>
      </p:sp>
      <p:sp>
        <p:nvSpPr>
          <p:cNvPr id="777" name="Google Shape;777;p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8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2FA Example: Authentication Tokens</a:t>
            </a:r>
            <a:endParaRPr/>
          </a:p>
        </p:txBody>
      </p:sp>
      <p:sp>
        <p:nvSpPr>
          <p:cNvPr id="783" name="Google Shape;783;p89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Authentication token</a:t>
            </a:r>
            <a:r>
              <a:rPr lang="en"/>
              <a:t>: A device that generates secure second-factor codes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Something the user owns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Examples: RSA SecurID and Google Authenticator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Usage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token and the server share a common secret key </a:t>
            </a:r>
            <a:r>
              <a:rPr lang="en" i="1"/>
              <a:t>k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the user wants to log in, the token generates a code HMAC(</a:t>
            </a:r>
            <a:r>
              <a:rPr lang="en" i="1"/>
              <a:t>k</a:t>
            </a:r>
            <a:r>
              <a:rPr lang="en"/>
              <a:t>, time)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time is often truncated to the nearest 30 seconds for usability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code is often truncated to 6 digits for usability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user submits the code to the website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website uses its secret key to verify the HMAC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Drawback: Vulnerable to relay attacks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Drawback: Vulnerable to online brute-force attacks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Possible fix: Add a timeout</a:t>
            </a:r>
            <a:endParaRPr/>
          </a:p>
        </p:txBody>
      </p:sp>
      <p:sp>
        <p:nvSpPr>
          <p:cNvPr id="784" name="Google Shape;784;p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9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2FA Example: Security Keys</a:t>
            </a:r>
            <a:endParaRPr/>
          </a:p>
        </p:txBody>
      </p:sp>
      <p:sp>
        <p:nvSpPr>
          <p:cNvPr id="790" name="Google Shape;790;p90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Security key</a:t>
            </a:r>
            <a:r>
              <a:rPr lang="en"/>
              <a:t>: A second factor designed to defend against phishing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Something the user owns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Usage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the user signs up for a website, the security key generates a new public/private key pair and gives the public key to the website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the user wants to log in, the server sends a nonce to the security key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security key signs the nonce, website name (from the browser), and key ID, and gives the signature to the server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Security keys prevent phishing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a phishing attack, the security key generates a signature with the attacker’s website name, not the legitimate website name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Impervious to relay attacks!</a:t>
            </a:r>
            <a:endParaRPr/>
          </a:p>
        </p:txBody>
      </p:sp>
      <p:sp>
        <p:nvSpPr>
          <p:cNvPr id="791" name="Google Shape;791;p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9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Summary: XSS</a:t>
            </a:r>
            <a:endParaRPr/>
          </a:p>
        </p:txBody>
      </p:sp>
      <p:sp>
        <p:nvSpPr>
          <p:cNvPr id="797" name="Google Shape;797;p9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Websites use untrusted content as control data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○"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&lt;html&gt;&lt;body&gt;Hello </a:t>
            </a:r>
            <a:r>
              <a:rPr lang="en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EvanBot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!&lt;/body&gt;&lt;/html&gt;</a:t>
            </a:r>
            <a:endParaRPr sz="1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○"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&lt;html&gt;&lt;body&gt;Hello </a:t>
            </a:r>
            <a:r>
              <a:rPr lang="en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&lt;script&gt;alert(1)&lt;/script&gt;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!&lt;/body&gt;&lt;/html&gt;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Stored XSS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attacker’s JavaScript is stored on the legitimate server and sent to browsers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Classic example: Make a post on a social media site (e.g. Facebook) with JavaScript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Reflected XSS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attacker causes the victim to input JavaScript into a request, and the content it’s reflected (copied) in the response from the server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Classic example: Create a link for a search engine (e.g. Google) query with JavaScript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Requires the victim to click on the link with JavaScript</a:t>
            </a:r>
            <a:endParaRPr/>
          </a:p>
        </p:txBody>
      </p:sp>
      <p:sp>
        <p:nvSpPr>
          <p:cNvPr id="798" name="Google Shape;798;p9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9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Summary: XSS Defenses</a:t>
            </a:r>
            <a:endParaRPr/>
          </a:p>
        </p:txBody>
      </p:sp>
      <p:sp>
        <p:nvSpPr>
          <p:cNvPr id="804" name="Google Shape;804;p9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HTML sanitization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Replace control characters with data sequences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/>
              <a:t> becomes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&amp;lt;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■"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/>
              <a:t> becomes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&amp;quot;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a trusted library to sanitize inputs for you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Content Security Policy (CSP)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Instruct the browser to only use resources loaded from specific places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Limits JavaScript: only scripts from trusted sources are run in the browser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Enforced by the browser</a:t>
            </a:r>
            <a:endParaRPr/>
          </a:p>
        </p:txBody>
      </p:sp>
      <p:sp>
        <p:nvSpPr>
          <p:cNvPr id="805" name="Google Shape;805;p9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9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Summary: Clickjacking</a:t>
            </a:r>
            <a:endParaRPr/>
          </a:p>
        </p:txBody>
      </p:sp>
      <p:sp>
        <p:nvSpPr>
          <p:cNvPr id="811" name="Google Shape;811;p93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Clickjacking: Trick the victim into clicking on something from the attacker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 vulnerability: the browser trusts the user’s clicks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the user clicks on something, the browser assumes the user intended to click there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Fake download buttons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Show the user one frame, when they’re actually clicking on another invisible frame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Temporal attack: Change the cursor just before the user clicks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Cursorjacking: Create a fake mouse cursor with JavaScript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Enforce visual integrity: Focus the user’s vision on the relevant part of the screen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Enforce temporal integrity: Give the user time to understand what they’re clicking 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Ask the user for confirmation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Frame-busting: The legitimate website forbids other websites from embedding it in an iframe</a:t>
            </a:r>
            <a:endParaRPr/>
          </a:p>
        </p:txBody>
      </p:sp>
      <p:sp>
        <p:nvSpPr>
          <p:cNvPr id="812" name="Google Shape;812;p9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9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Summary: Phishing</a:t>
            </a:r>
            <a:endParaRPr/>
          </a:p>
        </p:txBody>
      </p:sp>
      <p:sp>
        <p:nvSpPr>
          <p:cNvPr id="818" name="Google Shape;818;p9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Phishing: Trick the victim into sending the attacker personal information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malicious website impersonates a legitimate website to trick the user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Don’t blame the users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Detecting phishing is hard, especially if you aren’t a security expert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Check the URL? Still vulnerable to homograph attacks (malicious URLs that look legitimate)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Check the entire browser? Still vulnerable to browser-in-browser attacks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Two-Factor Authentication (2FA)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 must prove their identity two different ways (something you know, something you own, something you are)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Defends against attacks where an attacker has only stolen one factor (e.g. the password)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Vulnerable to relay attacks: The attacker phishes the victim into giving up both factors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Vulnerable to social engineering attacks: Trick humans to subvert 2FA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Authentication tokens for generating secure two-factor codes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Security keys to prevent phishing</a:t>
            </a:r>
            <a:endParaRPr/>
          </a:p>
        </p:txBody>
      </p:sp>
      <p:sp>
        <p:nvSpPr>
          <p:cNvPr id="819" name="Google Shape;819;p9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25 Most Dangerous Software Weaknesses (2020)</a:t>
            </a:r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aphicFrame>
        <p:nvGraphicFramePr>
          <p:cNvPr id="122" name="Google Shape;122;p23"/>
          <p:cNvGraphicFramePr/>
          <p:nvPr/>
        </p:nvGraphicFramePr>
        <p:xfrm>
          <a:off x="412300" y="1239875"/>
          <a:ext cx="7714500" cy="3816950"/>
        </p:xfrm>
        <a:graphic>
          <a:graphicData uri="http://schemas.openxmlformats.org/drawingml/2006/table">
            <a:tbl>
              <a:tblPr>
                <a:noFill/>
                <a:tableStyleId>{5C4341F8-247C-42FC-931A-AF227946D736}</a:tableStyleId>
              </a:tblPr>
              <a:tblGrid>
                <a:gridCol w="535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5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Rank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ID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Name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Score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6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3"/>
                        </a:rPr>
                        <a:t>CWE-79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Neutralization of Input During Web Page Generation (’Cross-site Scripting’)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46.82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[2]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4"/>
                        </a:rPr>
                        <a:t>CWE-787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Out-of-bounds Write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46.17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[3]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5"/>
                        </a:rPr>
                        <a:t>CWE-20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Input Validation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33.47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[4]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6"/>
                        </a:rPr>
                        <a:t>CWE-125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Out-of-bounds Read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26.50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[5]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7"/>
                        </a:rPr>
                        <a:t>CWE-119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Restriction of Operations within the Bounds of a Memory Buffer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23.73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[6]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8"/>
                        </a:rPr>
                        <a:t>CWE-89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Neutralization of Special Elements used in an SQL Command (’SQL Injection’)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20.69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[7]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9"/>
                        </a:rPr>
                        <a:t>CWE-200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Exposure of Sensitive Information to an Unauthorized Actor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19.16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[8]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0"/>
                        </a:rPr>
                        <a:t>CWE-416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Use After Free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18.87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[9]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1"/>
                        </a:rPr>
                        <a:t>CWE-352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Cross-Site Request Forgery (CSRF)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17.29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2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[10]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2"/>
                        </a:rPr>
                        <a:t>CWE-78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Neutralization of Special Elements used in an OS Command (’OS Command Injection’)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16.44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[11]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3"/>
                        </a:rPr>
                        <a:t>CWE-190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Integer Overflow or Wraparound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15.81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[12]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4"/>
                        </a:rPr>
                        <a:t>CWE-22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Limitation of a Pathname to a Restricted Directory (’Path Traversal’)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13.67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[13]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5"/>
                        </a:rPr>
                        <a:t>CWE-476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NULL Pointer Dereference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8.35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[14]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6"/>
                        </a:rPr>
                        <a:t>CWE-287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Authentication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8.17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[15]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7"/>
                        </a:rPr>
                        <a:t>CWE-434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Unrestricted Upload of File with Dangerous Type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7.38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[16]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8"/>
                        </a:rPr>
                        <a:t>CWE-732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Incorrect Permission Assignment for Critical Resource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6.95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[17]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9"/>
                        </a:rPr>
                        <a:t>CWE-94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Control of Generation of Code (’Code Injection’)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6.53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Review: Same-Origin Policy</a:t>
            </a:r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webpages with different origins should not be able to access each other’s resources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JavaScript on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http://evil.com</a:t>
            </a:r>
            <a:r>
              <a:rPr lang="en"/>
              <a:t> cannot access the information on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http://bank.com</a:t>
            </a: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S 16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5172</Words>
  <Application>Microsoft Macintosh PowerPoint</Application>
  <PresentationFormat>On-screen Show (16:9)</PresentationFormat>
  <Paragraphs>666</Paragraphs>
  <Slides>79</Slides>
  <Notes>79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3" baseType="lpstr">
      <vt:lpstr>Arial</vt:lpstr>
      <vt:lpstr>Courier New</vt:lpstr>
      <vt:lpstr>Times New Roman</vt:lpstr>
      <vt:lpstr>CS 161</vt:lpstr>
      <vt:lpstr>XSS and UI Attacks</vt:lpstr>
      <vt:lpstr>Last Time: Cookies</vt:lpstr>
      <vt:lpstr>Last Time: Session Authentication</vt:lpstr>
      <vt:lpstr>Last Time: CSRF</vt:lpstr>
      <vt:lpstr>Last Time: CSRF Defenses</vt:lpstr>
      <vt:lpstr>Today: XSS</vt:lpstr>
      <vt:lpstr>Cross-Site Scripting (XSS)</vt:lpstr>
      <vt:lpstr>Top 25 Most Dangerous Software Weaknesses (2020)</vt:lpstr>
      <vt:lpstr>Review: Same-Origin Policy</vt:lpstr>
      <vt:lpstr>Review: JavaScript</vt:lpstr>
      <vt:lpstr>Review: JavaScript</vt:lpstr>
      <vt:lpstr>A Go HTTP Handler</vt:lpstr>
      <vt:lpstr>A Go HTTP Handler</vt:lpstr>
      <vt:lpstr>A Go HTTP Handler</vt:lpstr>
      <vt:lpstr>A Go HTTP Handler</vt:lpstr>
      <vt:lpstr>Cross-Site Scripting (XSS)</vt:lpstr>
      <vt:lpstr>Stored XSS</vt:lpstr>
      <vt:lpstr>Stored XSS</vt:lpstr>
      <vt:lpstr>Reflected XSS</vt:lpstr>
      <vt:lpstr>Reflected XSS</vt:lpstr>
      <vt:lpstr>Reflected XSS: Making a Request</vt:lpstr>
      <vt:lpstr>Reflected XSS is not CSRF</vt:lpstr>
      <vt:lpstr>XSS in the Wild… On CalNet?!</vt:lpstr>
      <vt:lpstr>XSS in the Wild… On CalNet?!</vt:lpstr>
      <vt:lpstr>Constructing an Attack on CalNet</vt:lpstr>
      <vt:lpstr>So What Happened?</vt:lpstr>
      <vt:lpstr>XSS Defenses</vt:lpstr>
      <vt:lpstr>XSS Defenses: Escaping</vt:lpstr>
      <vt:lpstr>XSS Defenses: Escaping</vt:lpstr>
      <vt:lpstr>XSS Defenses: CSP</vt:lpstr>
      <vt:lpstr>UI Attacks</vt:lpstr>
      <vt:lpstr>User Interface (UI) Attacks</vt:lpstr>
      <vt:lpstr>Clickjacking</vt:lpstr>
      <vt:lpstr>Clickjacking: Download buttons</vt:lpstr>
      <vt:lpstr>Clickjacking</vt:lpstr>
      <vt:lpstr>Clickjacking</vt:lpstr>
      <vt:lpstr>Clickjacking</vt:lpstr>
      <vt:lpstr>Clickjacking</vt:lpstr>
      <vt:lpstr>Clickjacking</vt:lpstr>
      <vt:lpstr>Clickjacking</vt:lpstr>
      <vt:lpstr>Clickjacking: Invisible iframes</vt:lpstr>
      <vt:lpstr>Clickjacking: Invisible iframes</vt:lpstr>
      <vt:lpstr>Clickjacking: Invisible iframes</vt:lpstr>
      <vt:lpstr>Clickjacking: Temporal Attack</vt:lpstr>
      <vt:lpstr>Clickjacking: Temporal Attack</vt:lpstr>
      <vt:lpstr>Clickjacking: Temporal Attack</vt:lpstr>
      <vt:lpstr>Clickjacking: Cursorjacking</vt:lpstr>
      <vt:lpstr>Clickjacking: Cursorjacking</vt:lpstr>
      <vt:lpstr>Clickjacking: Defenses</vt:lpstr>
      <vt:lpstr>Clickjacking: Defenses</vt:lpstr>
      <vt:lpstr>Clickjacking: Defenses</vt:lpstr>
      <vt:lpstr>Phishing</vt:lpstr>
      <vt:lpstr>Phishing</vt:lpstr>
      <vt:lpstr>Phishing</vt:lpstr>
      <vt:lpstr>Phishing</vt:lpstr>
      <vt:lpstr>Phishing</vt:lpstr>
      <vt:lpstr>Phishing</vt:lpstr>
      <vt:lpstr>Phishing</vt:lpstr>
      <vt:lpstr>Phishing</vt:lpstr>
      <vt:lpstr>Phishing</vt:lpstr>
      <vt:lpstr>Phishing</vt:lpstr>
      <vt:lpstr>Phishing: Check the URL?</vt:lpstr>
      <vt:lpstr>Phishing: Check the URL?</vt:lpstr>
      <vt:lpstr>Phishing: Homograph Attacks</vt:lpstr>
      <vt:lpstr>Phishing: Check Everything</vt:lpstr>
      <vt:lpstr>Phishing: Check Everything</vt:lpstr>
      <vt:lpstr>Phishing: Browser-in-browser Attacks</vt:lpstr>
      <vt:lpstr>Phishing: Don’t Blame the Users</vt:lpstr>
      <vt:lpstr>Two-Factor Authentication</vt:lpstr>
      <vt:lpstr>Two-Factor Authentication</vt:lpstr>
      <vt:lpstr>Subverting 2FA: Relay Attacks</vt:lpstr>
      <vt:lpstr>Subverting 2FA: Relay Attacks</vt:lpstr>
      <vt:lpstr>Subverting 2FA: Social Engineering</vt:lpstr>
      <vt:lpstr>2FA Example: Authentication Tokens</vt:lpstr>
      <vt:lpstr>2FA Example: Security Keys</vt:lpstr>
      <vt:lpstr>Summary: XSS</vt:lpstr>
      <vt:lpstr>Summary: XSS Defenses</vt:lpstr>
      <vt:lpstr>Summary: Clickjacking</vt:lpstr>
      <vt:lpstr>Summary: Phishing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XSS and UI Attacks</dc:title>
  <cp:lastModifiedBy>Jian Xiang</cp:lastModifiedBy>
  <cp:revision>6</cp:revision>
  <dcterms:modified xsi:type="dcterms:W3CDTF">2023-10-11T02:33:11Z</dcterms:modified>
</cp:coreProperties>
</file>